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311" r:id="rId5"/>
    <p:sldId id="300" r:id="rId6"/>
    <p:sldId id="301" r:id="rId7"/>
    <p:sldId id="310" r:id="rId8"/>
    <p:sldId id="270" r:id="rId9"/>
    <p:sldId id="256" r:id="rId10"/>
    <p:sldId id="313" r:id="rId11"/>
    <p:sldId id="323" r:id="rId12"/>
    <p:sldId id="257" r:id="rId13"/>
    <p:sldId id="314" r:id="rId14"/>
    <p:sldId id="320" r:id="rId15"/>
    <p:sldId id="316" r:id="rId16"/>
    <p:sldId id="317" r:id="rId17"/>
    <p:sldId id="318" r:id="rId18"/>
    <p:sldId id="319" r:id="rId19"/>
    <p:sldId id="273" r:id="rId20"/>
    <p:sldId id="259" r:id="rId21"/>
    <p:sldId id="260" r:id="rId22"/>
    <p:sldId id="261" r:id="rId23"/>
    <p:sldId id="307" r:id="rId24"/>
    <p:sldId id="308" r:id="rId25"/>
    <p:sldId id="306" r:id="rId26"/>
    <p:sldId id="264" r:id="rId27"/>
    <p:sldId id="265" r:id="rId28"/>
    <p:sldId id="321" r:id="rId29"/>
    <p:sldId id="322" r:id="rId30"/>
    <p:sldId id="269" r:id="rId31"/>
    <p:sldId id="309" r:id="rId32"/>
    <p:sldId id="271" r:id="rId3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é Verbeek" initials="GV" lastIdx="1" clrIdx="0">
    <p:extLst>
      <p:ext uri="{19B8F6BF-5375-455C-9EA6-DF929625EA0E}">
        <p15:presenceInfo xmlns:p15="http://schemas.microsoft.com/office/powerpoint/2012/main" userId="S-1-5-21-2483263013-661348462-4172844734-38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58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945B964C-8DB1-4A26-9347-07388F15FC27}"/>
    <pc:docChg chg="undo redo custSel addSld delSld">
      <pc:chgData name="Gé Verbeek" userId="20d2065d-8055-4a68-a463-00777506795f" providerId="ADAL" clId="{945B964C-8DB1-4A26-9347-07388F15FC27}" dt="2023-12-14T10:22:16.847" v="4" actId="47"/>
      <pc:docMkLst>
        <pc:docMk/>
      </pc:docMkLst>
      <pc:sldChg chg="del">
        <pc:chgData name="Gé Verbeek" userId="20d2065d-8055-4a68-a463-00777506795f" providerId="ADAL" clId="{945B964C-8DB1-4A26-9347-07388F15FC27}" dt="2023-12-14T10:21:55.015" v="0" actId="47"/>
        <pc:sldMkLst>
          <pc:docMk/>
          <pc:sldMk cId="1995955436" sldId="262"/>
        </pc:sldMkLst>
      </pc:sldChg>
      <pc:sldChg chg="del">
        <pc:chgData name="Gé Verbeek" userId="20d2065d-8055-4a68-a463-00777506795f" providerId="ADAL" clId="{945B964C-8DB1-4A26-9347-07388F15FC27}" dt="2023-12-14T10:21:56.606" v="1" actId="47"/>
        <pc:sldMkLst>
          <pc:docMk/>
          <pc:sldMk cId="4181006971" sldId="268"/>
        </pc:sldMkLst>
      </pc:sldChg>
      <pc:sldChg chg="add del">
        <pc:chgData name="Gé Verbeek" userId="20d2065d-8055-4a68-a463-00777506795f" providerId="ADAL" clId="{945B964C-8DB1-4A26-9347-07388F15FC27}" dt="2023-12-14T10:22:16.847" v="4" actId="47"/>
        <pc:sldMkLst>
          <pc:docMk/>
          <pc:sldMk cId="161136304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0E03E-DFC2-43F3-9D71-C20951C65F41}" type="datetimeFigureOut">
              <a:rPr lang="nl-NL" smtClean="0"/>
              <a:t>14-12-2023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EA2B9-694E-4725-868D-A9FA4F968C1A}" type="slidenum">
              <a:rPr lang="nl-NL" smtClean="0"/>
              <a:t>‹nr.›</a:t>
            </a:fld>
            <a:endParaRPr lang="nl-NL"/>
          </a:p>
        </p:txBody>
      </p:sp>
    </p:spTree>
    <p:extLst>
      <p:ext uri="{BB962C8B-B14F-4D97-AF65-F5344CB8AC3E}">
        <p14:creationId xmlns:p14="http://schemas.microsoft.com/office/powerpoint/2010/main" val="271602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4</a:t>
            </a:fld>
            <a:endParaRPr lang="nl-NL"/>
          </a:p>
        </p:txBody>
      </p:sp>
    </p:spTree>
    <p:extLst>
      <p:ext uri="{BB962C8B-B14F-4D97-AF65-F5344CB8AC3E}">
        <p14:creationId xmlns:p14="http://schemas.microsoft.com/office/powerpoint/2010/main" val="284298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03EA2B9-694E-4725-868D-A9FA4F968C1A}" type="slidenum">
              <a:rPr lang="nl-NL" smtClean="0"/>
              <a:t>17</a:t>
            </a:fld>
            <a:endParaRPr lang="nl-NL"/>
          </a:p>
        </p:txBody>
      </p:sp>
    </p:spTree>
    <p:extLst>
      <p:ext uri="{BB962C8B-B14F-4D97-AF65-F5344CB8AC3E}">
        <p14:creationId xmlns:p14="http://schemas.microsoft.com/office/powerpoint/2010/main" val="86262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3C1C303-075D-4B74-A9B5-7335F8A6F2D8}" type="datetimeFigureOut">
              <a:rPr lang="nl-NL" smtClean="0"/>
              <a:t>14-12-2023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357607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3C1C303-075D-4B74-A9B5-7335F8A6F2D8}" type="datetimeFigureOut">
              <a:rPr lang="nl-NL" smtClean="0"/>
              <a:t>14-12-2023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254422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3C1C303-075D-4B74-A9B5-7335F8A6F2D8}" type="datetimeFigureOut">
              <a:rPr lang="nl-NL" smtClean="0"/>
              <a:t>14-12-2023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3165004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54559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3C1C303-075D-4B74-A9B5-7335F8A6F2D8}" type="datetimeFigureOut">
              <a:rPr lang="nl-NL" smtClean="0"/>
              <a:t>14-12-2023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228617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3C1C303-075D-4B74-A9B5-7335F8A6F2D8}" type="datetimeFigureOut">
              <a:rPr lang="nl-NL" smtClean="0"/>
              <a:t>14-12-2023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82062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3C1C303-075D-4B74-A9B5-7335F8A6F2D8}" type="datetimeFigureOut">
              <a:rPr lang="nl-NL" smtClean="0"/>
              <a:t>14-12-2023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292001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3C1C303-075D-4B74-A9B5-7335F8A6F2D8}" type="datetimeFigureOut">
              <a:rPr lang="nl-NL" smtClean="0"/>
              <a:t>14-12-2023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16133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3C1C303-075D-4B74-A9B5-7335F8A6F2D8}" type="datetimeFigureOut">
              <a:rPr lang="nl-NL" smtClean="0"/>
              <a:t>14-12-2023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1929196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3C1C303-075D-4B74-A9B5-7335F8A6F2D8}" type="datetimeFigureOut">
              <a:rPr lang="nl-NL" smtClean="0"/>
              <a:t>14-12-2023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4245077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3C1C303-075D-4B74-A9B5-7335F8A6F2D8}" type="datetimeFigureOut">
              <a:rPr lang="nl-NL" smtClean="0"/>
              <a:t>14-12-2023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402587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3C1C303-075D-4B74-A9B5-7335F8A6F2D8}" type="datetimeFigureOut">
              <a:rPr lang="nl-NL" smtClean="0"/>
              <a:t>14-12-2023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216727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1C303-075D-4B74-A9B5-7335F8A6F2D8}" type="datetimeFigureOut">
              <a:rPr lang="nl-NL" smtClean="0"/>
              <a:t>14-12-2023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82855-D9D9-4406-956B-9CDFAB0FC07A}" type="slidenum">
              <a:rPr lang="nl-NL" smtClean="0"/>
              <a:t>‹nr.›</a:t>
            </a:fld>
            <a:endParaRPr lang="nl-NL"/>
          </a:p>
        </p:txBody>
      </p:sp>
    </p:spTree>
    <p:extLst>
      <p:ext uri="{BB962C8B-B14F-4D97-AF65-F5344CB8AC3E}">
        <p14:creationId xmlns:p14="http://schemas.microsoft.com/office/powerpoint/2010/main" val="4254959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5EP8TSvO9i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ideo" Target="https://www.youtube.com/embed/twzrlS8t0G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gg4AdEavsj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1255971"/>
            <a:ext cx="5741582" cy="1107996"/>
          </a:xfrm>
          <a:prstGeom prst="rect">
            <a:avLst/>
          </a:prstGeom>
          <a:noFill/>
        </p:spPr>
        <p:txBody>
          <a:bodyPr wrap="square" rtlCol="0">
            <a:spAutoFit/>
          </a:bodyPr>
          <a:lstStyle/>
          <a:p>
            <a:pPr algn="ctr"/>
            <a:r>
              <a:rPr lang="nl-NL" sz="6600" b="1" dirty="0"/>
              <a:t>Les 4 licht</a:t>
            </a:r>
          </a:p>
        </p:txBody>
      </p:sp>
      <p:pic>
        <p:nvPicPr>
          <p:cNvPr id="2" name="Afbeelding 1">
            <a:extLst>
              <a:ext uri="{FF2B5EF4-FFF2-40B4-BE49-F238E27FC236}">
                <a16:creationId xmlns:a16="http://schemas.microsoft.com/office/drawing/2014/main" id="{B07202EC-85D5-4711-9951-90E10D8D26FB}"/>
              </a:ext>
            </a:extLst>
          </p:cNvPr>
          <p:cNvPicPr>
            <a:picLocks noChangeAspect="1"/>
          </p:cNvPicPr>
          <p:nvPr/>
        </p:nvPicPr>
        <p:blipFill>
          <a:blip r:embed="rId2"/>
          <a:stretch>
            <a:fillRect/>
          </a:stretch>
        </p:blipFill>
        <p:spPr>
          <a:xfrm>
            <a:off x="2915816" y="2924944"/>
            <a:ext cx="1999862" cy="1990974"/>
          </a:xfrm>
          <a:prstGeom prst="rect">
            <a:avLst/>
          </a:prstGeom>
        </p:spPr>
      </p:pic>
    </p:spTree>
    <p:extLst>
      <p:ext uri="{BB962C8B-B14F-4D97-AF65-F5344CB8AC3E}">
        <p14:creationId xmlns:p14="http://schemas.microsoft.com/office/powerpoint/2010/main" val="319990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30406" y="836712"/>
            <a:ext cx="5741582" cy="461665"/>
          </a:xfrm>
          <a:prstGeom prst="rect">
            <a:avLst/>
          </a:prstGeom>
          <a:noFill/>
        </p:spPr>
        <p:txBody>
          <a:bodyPr wrap="square" rtlCol="0">
            <a:spAutoFit/>
          </a:bodyPr>
          <a:lstStyle/>
          <a:p>
            <a:r>
              <a:rPr lang="nl-NL" sz="2400" b="1" dirty="0"/>
              <a:t>Hoe reageert een plant op licht?</a:t>
            </a:r>
          </a:p>
        </p:txBody>
      </p:sp>
      <p:sp>
        <p:nvSpPr>
          <p:cNvPr id="4" name="Tekstvak 3">
            <a:extLst>
              <a:ext uri="{FF2B5EF4-FFF2-40B4-BE49-F238E27FC236}">
                <a16:creationId xmlns:a16="http://schemas.microsoft.com/office/drawing/2014/main" id="{BE5E9AAC-8AFC-4CA9-B89F-13D11A0216BE}"/>
              </a:ext>
            </a:extLst>
          </p:cNvPr>
          <p:cNvSpPr txBox="1"/>
          <p:nvPr/>
        </p:nvSpPr>
        <p:spPr>
          <a:xfrm>
            <a:off x="861238" y="2068830"/>
            <a:ext cx="6663090" cy="2215991"/>
          </a:xfrm>
          <a:prstGeom prst="rect">
            <a:avLst/>
          </a:prstGeom>
          <a:noFill/>
        </p:spPr>
        <p:txBody>
          <a:bodyPr wrap="square" rtlCol="0">
            <a:spAutoFit/>
          </a:bodyPr>
          <a:lstStyle/>
          <a:p>
            <a:r>
              <a:rPr lang="nl-NL" sz="2000" dirty="0"/>
              <a:t>Naast het leveren van de energie voor fotosynthese, werkt licht ook als een informatiebron voor planten. </a:t>
            </a:r>
          </a:p>
          <a:p>
            <a:endParaRPr lang="nl-NL" sz="2000" dirty="0"/>
          </a:p>
          <a:p>
            <a:r>
              <a:rPr lang="nl-NL" sz="2000" dirty="0"/>
              <a:t>Verschillende lichtspectra geven de plant een indicatie over de omgeving, en geeft de plant informatie over hoe de plant kan overleven en nog beter, kan gedijen en reproduceren. </a:t>
            </a:r>
          </a:p>
          <a:p>
            <a:endParaRPr lang="nl-NL" dirty="0"/>
          </a:p>
        </p:txBody>
      </p:sp>
      <p:pic>
        <p:nvPicPr>
          <p:cNvPr id="1026" name="Picture 2" descr="Licht vs donker - Tuinkers.com">
            <a:extLst>
              <a:ext uri="{FF2B5EF4-FFF2-40B4-BE49-F238E27FC236}">
                <a16:creationId xmlns:a16="http://schemas.microsoft.com/office/drawing/2014/main" id="{A887022C-CF1D-4878-A8F9-216863A24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421088"/>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10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908720"/>
            <a:ext cx="5741582" cy="461665"/>
          </a:xfrm>
          <a:prstGeom prst="rect">
            <a:avLst/>
          </a:prstGeom>
          <a:noFill/>
        </p:spPr>
        <p:txBody>
          <a:bodyPr wrap="square" rtlCol="0">
            <a:spAutoFit/>
          </a:bodyPr>
          <a:lstStyle/>
          <a:p>
            <a:r>
              <a:rPr lang="nl-NL" sz="2400" b="1" dirty="0"/>
              <a:t>Hoe reageert een plant op licht?</a:t>
            </a:r>
          </a:p>
        </p:txBody>
      </p:sp>
      <p:sp>
        <p:nvSpPr>
          <p:cNvPr id="4" name="Tekstvak 3">
            <a:extLst>
              <a:ext uri="{FF2B5EF4-FFF2-40B4-BE49-F238E27FC236}">
                <a16:creationId xmlns:a16="http://schemas.microsoft.com/office/drawing/2014/main" id="{BE5E9AAC-8AFC-4CA9-B89F-13D11A0216BE}"/>
              </a:ext>
            </a:extLst>
          </p:cNvPr>
          <p:cNvSpPr txBox="1"/>
          <p:nvPr/>
        </p:nvSpPr>
        <p:spPr>
          <a:xfrm>
            <a:off x="861238" y="2068830"/>
            <a:ext cx="6663090" cy="2862322"/>
          </a:xfrm>
          <a:prstGeom prst="rect">
            <a:avLst/>
          </a:prstGeom>
          <a:noFill/>
        </p:spPr>
        <p:txBody>
          <a:bodyPr wrap="square" rtlCol="0">
            <a:spAutoFit/>
          </a:bodyPr>
          <a:lstStyle/>
          <a:p>
            <a:r>
              <a:rPr lang="nl-NL" sz="2000" dirty="0"/>
              <a:t>Daarom is de samenstelling van het licht net zo belangrijk als de totale hoeveelheid licht die voor fotosynthese wordt gebruikt. Het lichtspectrum in het bereik tussen 300 en 800 nm veroorzaakt in de plant de reactie om zich te gaan ontwikkelen</a:t>
            </a:r>
          </a:p>
          <a:p>
            <a:endParaRPr lang="nl-NL" sz="2000" dirty="0"/>
          </a:p>
          <a:p>
            <a:r>
              <a:rPr lang="nl-NL" sz="2000" dirty="0"/>
              <a:t>Een plant krijgt via speciale pigmenten (fotoreceptoren) informatie uit het licht. Deze fotoreceptoren zijn gevoelig voor verschillende golflengten van het lichtspectrum.</a:t>
            </a:r>
          </a:p>
        </p:txBody>
      </p:sp>
      <p:pic>
        <p:nvPicPr>
          <p:cNvPr id="2050" name="Picture 2" descr="Kunstmatige bloem buigt naar het licht - KIJK Magazine">
            <a:extLst>
              <a:ext uri="{FF2B5EF4-FFF2-40B4-BE49-F238E27FC236}">
                <a16:creationId xmlns:a16="http://schemas.microsoft.com/office/drawing/2014/main" id="{BD0455BC-9FE1-4373-8594-F6FA693A1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5085184"/>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09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945008"/>
            <a:ext cx="5741582" cy="461665"/>
          </a:xfrm>
          <a:prstGeom prst="rect">
            <a:avLst/>
          </a:prstGeom>
          <a:noFill/>
        </p:spPr>
        <p:txBody>
          <a:bodyPr wrap="square" rtlCol="0">
            <a:spAutoFit/>
          </a:bodyPr>
          <a:lstStyle/>
          <a:p>
            <a:r>
              <a:rPr lang="nl-NL" sz="2400" b="1" dirty="0"/>
              <a:t>Fotoreceptoren</a:t>
            </a:r>
          </a:p>
        </p:txBody>
      </p:sp>
      <p:sp>
        <p:nvSpPr>
          <p:cNvPr id="4" name="Tekstvak 3">
            <a:extLst>
              <a:ext uri="{FF2B5EF4-FFF2-40B4-BE49-F238E27FC236}">
                <a16:creationId xmlns:a16="http://schemas.microsoft.com/office/drawing/2014/main" id="{BE5E9AAC-8AFC-4CA9-B89F-13D11A0216BE}"/>
              </a:ext>
            </a:extLst>
          </p:cNvPr>
          <p:cNvSpPr txBox="1"/>
          <p:nvPr/>
        </p:nvSpPr>
        <p:spPr>
          <a:xfrm>
            <a:off x="861238" y="1988840"/>
            <a:ext cx="6663090" cy="3970318"/>
          </a:xfrm>
          <a:prstGeom prst="rect">
            <a:avLst/>
          </a:prstGeom>
          <a:noFill/>
        </p:spPr>
        <p:txBody>
          <a:bodyPr wrap="square" rtlCol="0">
            <a:spAutoFit/>
          </a:bodyPr>
          <a:lstStyle/>
          <a:p>
            <a:r>
              <a:rPr lang="nl-NL" sz="2000" dirty="0"/>
              <a:t>Een plant krijgt via speciale pigmenten (fotoreceptoren) informatie uit het licht. Deze fotoreceptoren zijn gevoelig voor verschillende golflengten van het lichtspectrum.</a:t>
            </a:r>
          </a:p>
          <a:p>
            <a:endParaRPr lang="nl-NL" sz="2000" dirty="0"/>
          </a:p>
          <a:p>
            <a:endParaRPr lang="nl-NL" sz="2000" dirty="0"/>
          </a:p>
          <a:p>
            <a:r>
              <a:rPr lang="nl-NL" sz="2000" dirty="0"/>
              <a:t>Er zijn drie groepen fotoreceptoren:</a:t>
            </a:r>
          </a:p>
          <a:p>
            <a:pPr marL="342900" indent="-342900">
              <a:buFont typeface="+mj-lt"/>
              <a:buAutoNum type="arabicPeriod"/>
            </a:pPr>
            <a:r>
              <a:rPr lang="nl-NL" sz="2000" dirty="0" err="1"/>
              <a:t>Fototropinen</a:t>
            </a:r>
            <a:endParaRPr lang="nl-NL" sz="2000" dirty="0"/>
          </a:p>
          <a:p>
            <a:pPr marL="342900" indent="-342900">
              <a:buFont typeface="+mj-lt"/>
              <a:buAutoNum type="arabicPeriod"/>
            </a:pPr>
            <a:r>
              <a:rPr lang="nl-NL" sz="2000" dirty="0"/>
              <a:t>Cryptochromen</a:t>
            </a:r>
          </a:p>
          <a:p>
            <a:pPr marL="342900" indent="-342900">
              <a:buFont typeface="+mj-lt"/>
              <a:buAutoNum type="arabicPeriod"/>
            </a:pPr>
            <a:r>
              <a:rPr lang="nl-NL" sz="2000" dirty="0"/>
              <a:t>Fytochromen</a:t>
            </a:r>
          </a:p>
          <a:p>
            <a:endParaRPr lang="nl-NL" dirty="0"/>
          </a:p>
          <a:p>
            <a:endParaRPr lang="nl-NL" dirty="0"/>
          </a:p>
          <a:p>
            <a:endParaRPr lang="nl-NL" dirty="0"/>
          </a:p>
          <a:p>
            <a:endParaRPr lang="nl-NL" dirty="0"/>
          </a:p>
        </p:txBody>
      </p:sp>
      <p:pic>
        <p:nvPicPr>
          <p:cNvPr id="2" name="Afbeelding 1">
            <a:extLst>
              <a:ext uri="{FF2B5EF4-FFF2-40B4-BE49-F238E27FC236}">
                <a16:creationId xmlns:a16="http://schemas.microsoft.com/office/drawing/2014/main" id="{CC16ED8B-0638-4A7E-BD1A-59F005032CB2}"/>
              </a:ext>
            </a:extLst>
          </p:cNvPr>
          <p:cNvPicPr>
            <a:picLocks noChangeAspect="1"/>
          </p:cNvPicPr>
          <p:nvPr/>
        </p:nvPicPr>
        <p:blipFill rotWithShape="1">
          <a:blip r:embed="rId2"/>
          <a:srcRect t="18954" b="10947"/>
          <a:stretch/>
        </p:blipFill>
        <p:spPr>
          <a:xfrm>
            <a:off x="5292080" y="3861048"/>
            <a:ext cx="3498716" cy="2808312"/>
          </a:xfrm>
          <a:prstGeom prst="rect">
            <a:avLst/>
          </a:prstGeom>
        </p:spPr>
      </p:pic>
      <p:pic>
        <p:nvPicPr>
          <p:cNvPr id="7" name="Afbeelding 6">
            <a:extLst>
              <a:ext uri="{FF2B5EF4-FFF2-40B4-BE49-F238E27FC236}">
                <a16:creationId xmlns:a16="http://schemas.microsoft.com/office/drawing/2014/main" id="{BCBC694C-A832-48D8-90F7-74E20DB63518}"/>
              </a:ext>
            </a:extLst>
          </p:cNvPr>
          <p:cNvPicPr>
            <a:picLocks noChangeAspect="1"/>
          </p:cNvPicPr>
          <p:nvPr/>
        </p:nvPicPr>
        <p:blipFill rotWithShape="1">
          <a:blip r:embed="rId2"/>
          <a:srcRect t="18954" b="10947"/>
          <a:stretch/>
        </p:blipFill>
        <p:spPr>
          <a:xfrm>
            <a:off x="5292080" y="3861048"/>
            <a:ext cx="3498716" cy="2808312"/>
          </a:xfrm>
          <a:prstGeom prst="rect">
            <a:avLst/>
          </a:prstGeom>
        </p:spPr>
      </p:pic>
      <p:pic>
        <p:nvPicPr>
          <p:cNvPr id="6" name="Afbeelding 5">
            <a:extLst>
              <a:ext uri="{FF2B5EF4-FFF2-40B4-BE49-F238E27FC236}">
                <a16:creationId xmlns:a16="http://schemas.microsoft.com/office/drawing/2014/main" id="{9CB7C6CB-DAB7-4137-A4A5-3E0CD442A17D}"/>
              </a:ext>
            </a:extLst>
          </p:cNvPr>
          <p:cNvPicPr>
            <a:picLocks noChangeAspect="1"/>
          </p:cNvPicPr>
          <p:nvPr/>
        </p:nvPicPr>
        <p:blipFill>
          <a:blip r:embed="rId3"/>
          <a:stretch>
            <a:fillRect/>
          </a:stretch>
        </p:blipFill>
        <p:spPr>
          <a:xfrm>
            <a:off x="6300192" y="5301208"/>
            <a:ext cx="936104" cy="233902"/>
          </a:xfrm>
          <a:prstGeom prst="rect">
            <a:avLst/>
          </a:prstGeom>
        </p:spPr>
      </p:pic>
    </p:spTree>
    <p:extLst>
      <p:ext uri="{BB962C8B-B14F-4D97-AF65-F5344CB8AC3E}">
        <p14:creationId xmlns:p14="http://schemas.microsoft.com/office/powerpoint/2010/main" val="365233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27090" y="764704"/>
            <a:ext cx="5741582" cy="461665"/>
          </a:xfrm>
          <a:prstGeom prst="rect">
            <a:avLst/>
          </a:prstGeom>
          <a:noFill/>
        </p:spPr>
        <p:txBody>
          <a:bodyPr wrap="square" rtlCol="0">
            <a:spAutoFit/>
          </a:bodyPr>
          <a:lstStyle/>
          <a:p>
            <a:r>
              <a:rPr lang="nl-NL" sz="2400" b="1" dirty="0" err="1"/>
              <a:t>Fototropinen</a:t>
            </a:r>
            <a:endParaRPr lang="nl-NL" sz="2400" b="1" dirty="0"/>
          </a:p>
        </p:txBody>
      </p:sp>
      <p:sp>
        <p:nvSpPr>
          <p:cNvPr id="4" name="Tekstvak 3">
            <a:extLst>
              <a:ext uri="{FF2B5EF4-FFF2-40B4-BE49-F238E27FC236}">
                <a16:creationId xmlns:a16="http://schemas.microsoft.com/office/drawing/2014/main" id="{BE5E9AAC-8AFC-4CA9-B89F-13D11A0216BE}"/>
              </a:ext>
            </a:extLst>
          </p:cNvPr>
          <p:cNvSpPr txBox="1"/>
          <p:nvPr/>
        </p:nvSpPr>
        <p:spPr>
          <a:xfrm>
            <a:off x="827090" y="1628800"/>
            <a:ext cx="6663090" cy="4801314"/>
          </a:xfrm>
          <a:prstGeom prst="rect">
            <a:avLst/>
          </a:prstGeom>
          <a:noFill/>
        </p:spPr>
        <p:txBody>
          <a:bodyPr wrap="square" rtlCol="0">
            <a:spAutoFit/>
          </a:bodyPr>
          <a:lstStyle/>
          <a:p>
            <a:r>
              <a:rPr lang="nl-NL" sz="2000" dirty="0" err="1"/>
              <a:t>Fototropinen</a:t>
            </a:r>
            <a:r>
              <a:rPr lang="nl-NL" sz="2000" dirty="0"/>
              <a:t> zijn verantwoordelijk voor fototropisme of plantenbeweging, en de beweging van chloroplast binnen de cel in reactie op de hoeveelheid licht.</a:t>
            </a:r>
          </a:p>
          <a:p>
            <a:endParaRPr lang="nl-NL" sz="2000" dirty="0"/>
          </a:p>
          <a:p>
            <a:r>
              <a:rPr lang="nl-NL" sz="2000" dirty="0" err="1"/>
              <a:t>Fototropinen</a:t>
            </a:r>
            <a:r>
              <a:rPr lang="nl-NL" sz="2000" dirty="0"/>
              <a:t> zorgen ervoor dat stengels naar het licht buigen en huidmondjes open gaan.</a:t>
            </a:r>
          </a:p>
          <a:p>
            <a:endParaRPr lang="nl-NL" sz="2000" dirty="0"/>
          </a:p>
          <a:p>
            <a:r>
              <a:rPr lang="nl-NL" sz="2000" dirty="0" err="1"/>
              <a:t>Fototropinen</a:t>
            </a:r>
            <a:r>
              <a:rPr lang="nl-NL" sz="2000" dirty="0"/>
              <a:t> zijn actief in het laagste bereik van golflengte (UV (A) en blauw</a:t>
            </a:r>
          </a:p>
          <a:p>
            <a:endParaRPr lang="nl-NL" dirty="0"/>
          </a:p>
          <a:p>
            <a:endParaRPr lang="nl-NL" dirty="0"/>
          </a:p>
          <a:p>
            <a:endParaRPr lang="nl-NL" dirty="0"/>
          </a:p>
          <a:p>
            <a:endParaRPr lang="nl-NL" dirty="0"/>
          </a:p>
          <a:p>
            <a:endParaRPr lang="nl-NL" dirty="0"/>
          </a:p>
          <a:p>
            <a:endParaRPr lang="nl-NL" dirty="0"/>
          </a:p>
          <a:p>
            <a:endParaRPr lang="nl-NL" dirty="0"/>
          </a:p>
        </p:txBody>
      </p:sp>
      <p:pic>
        <p:nvPicPr>
          <p:cNvPr id="2" name="Afbeelding 1">
            <a:extLst>
              <a:ext uri="{FF2B5EF4-FFF2-40B4-BE49-F238E27FC236}">
                <a16:creationId xmlns:a16="http://schemas.microsoft.com/office/drawing/2014/main" id="{68646BC9-D55D-4F02-BD10-3BC3A186C7D6}"/>
              </a:ext>
            </a:extLst>
          </p:cNvPr>
          <p:cNvPicPr>
            <a:picLocks noChangeAspect="1"/>
          </p:cNvPicPr>
          <p:nvPr/>
        </p:nvPicPr>
        <p:blipFill rotWithShape="1">
          <a:blip r:embed="rId2"/>
          <a:srcRect l="-494" t="21687" r="494" b="56585"/>
          <a:stretch/>
        </p:blipFill>
        <p:spPr>
          <a:xfrm>
            <a:off x="1115616" y="4941168"/>
            <a:ext cx="5989320" cy="1298620"/>
          </a:xfrm>
          <a:prstGeom prst="rect">
            <a:avLst/>
          </a:prstGeom>
        </p:spPr>
      </p:pic>
    </p:spTree>
    <p:extLst>
      <p:ext uri="{BB962C8B-B14F-4D97-AF65-F5344CB8AC3E}">
        <p14:creationId xmlns:p14="http://schemas.microsoft.com/office/powerpoint/2010/main" val="136027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764704"/>
            <a:ext cx="5741582" cy="461665"/>
          </a:xfrm>
          <a:prstGeom prst="rect">
            <a:avLst/>
          </a:prstGeom>
          <a:noFill/>
        </p:spPr>
        <p:txBody>
          <a:bodyPr wrap="square" rtlCol="0">
            <a:spAutoFit/>
          </a:bodyPr>
          <a:lstStyle/>
          <a:p>
            <a:r>
              <a:rPr lang="nl-NL" sz="2400" b="1" dirty="0"/>
              <a:t>Cryptochromen</a:t>
            </a:r>
          </a:p>
        </p:txBody>
      </p:sp>
      <p:sp>
        <p:nvSpPr>
          <p:cNvPr id="4" name="Tekstvak 3">
            <a:extLst>
              <a:ext uri="{FF2B5EF4-FFF2-40B4-BE49-F238E27FC236}">
                <a16:creationId xmlns:a16="http://schemas.microsoft.com/office/drawing/2014/main" id="{BE5E9AAC-8AFC-4CA9-B89F-13D11A0216BE}"/>
              </a:ext>
            </a:extLst>
          </p:cNvPr>
          <p:cNvSpPr txBox="1"/>
          <p:nvPr/>
        </p:nvSpPr>
        <p:spPr>
          <a:xfrm>
            <a:off x="861238" y="1628800"/>
            <a:ext cx="6663090" cy="5940088"/>
          </a:xfrm>
          <a:prstGeom prst="rect">
            <a:avLst/>
          </a:prstGeom>
          <a:noFill/>
        </p:spPr>
        <p:txBody>
          <a:bodyPr wrap="square" rtlCol="0">
            <a:spAutoFit/>
          </a:bodyPr>
          <a:lstStyle/>
          <a:p>
            <a:r>
              <a:rPr lang="nl-NL" sz="2000" dirty="0"/>
              <a:t>Cryptochromen zijn pigmenten die de richting van het licht aanvoelen. </a:t>
            </a:r>
          </a:p>
          <a:p>
            <a:endParaRPr lang="nl-NL" sz="2000" dirty="0"/>
          </a:p>
          <a:p>
            <a:r>
              <a:rPr lang="nl-NL" sz="2000" dirty="0"/>
              <a:t>De remming van het verlengen van de stengel wordt geregeld door cryptochromen en werkende huidmondjes, de aanmaak van bladgroen (pigment) en het volgen van de zon door de bladeren.</a:t>
            </a:r>
          </a:p>
          <a:p>
            <a:endParaRPr lang="nl-NL" sz="2000" dirty="0"/>
          </a:p>
          <a:p>
            <a:r>
              <a:rPr lang="nl-NL" sz="2000" dirty="0"/>
              <a:t>Cryptochromen zijn actief in het laagste bereik van golflengte (UV (A) en blauw</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pic>
        <p:nvPicPr>
          <p:cNvPr id="5" name="Picture 2" descr="Kunstmatige bloem buigt naar het licht - KIJK Magazine">
            <a:extLst>
              <a:ext uri="{FF2B5EF4-FFF2-40B4-BE49-F238E27FC236}">
                <a16:creationId xmlns:a16="http://schemas.microsoft.com/office/drawing/2014/main" id="{D85CA3D8-27E6-499B-99B4-A363BF327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941168"/>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96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836712"/>
            <a:ext cx="5741582" cy="461665"/>
          </a:xfrm>
          <a:prstGeom prst="rect">
            <a:avLst/>
          </a:prstGeom>
          <a:noFill/>
        </p:spPr>
        <p:txBody>
          <a:bodyPr wrap="square" rtlCol="0">
            <a:spAutoFit/>
          </a:bodyPr>
          <a:lstStyle/>
          <a:p>
            <a:r>
              <a:rPr lang="nl-NL" sz="2400" b="1" dirty="0"/>
              <a:t>Fytochromen</a:t>
            </a:r>
          </a:p>
        </p:txBody>
      </p:sp>
      <p:sp>
        <p:nvSpPr>
          <p:cNvPr id="4" name="Tekstvak 3">
            <a:extLst>
              <a:ext uri="{FF2B5EF4-FFF2-40B4-BE49-F238E27FC236}">
                <a16:creationId xmlns:a16="http://schemas.microsoft.com/office/drawing/2014/main" id="{BE5E9AAC-8AFC-4CA9-B89F-13D11A0216BE}"/>
              </a:ext>
            </a:extLst>
          </p:cNvPr>
          <p:cNvSpPr txBox="1"/>
          <p:nvPr/>
        </p:nvSpPr>
        <p:spPr>
          <a:xfrm>
            <a:off x="861238" y="1551563"/>
            <a:ext cx="6663090" cy="3754874"/>
          </a:xfrm>
          <a:prstGeom prst="rect">
            <a:avLst/>
          </a:prstGeom>
          <a:noFill/>
        </p:spPr>
        <p:txBody>
          <a:bodyPr wrap="square" rtlCol="0">
            <a:spAutoFit/>
          </a:bodyPr>
          <a:lstStyle/>
          <a:p>
            <a:r>
              <a:rPr lang="nl-NL" sz="2000" dirty="0"/>
              <a:t>Er zijn twee vormen van </a:t>
            </a:r>
            <a:r>
              <a:rPr lang="nl-NL" sz="2000" dirty="0" err="1"/>
              <a:t>fytochroom</a:t>
            </a:r>
            <a:r>
              <a:rPr lang="nl-NL" sz="2000" dirty="0"/>
              <a:t>, B2 (</a:t>
            </a:r>
            <a:r>
              <a:rPr lang="nl-NL" sz="2000" dirty="0" err="1"/>
              <a:t>Pfr</a:t>
            </a:r>
            <a:r>
              <a:rPr lang="nl-NL" sz="2000" dirty="0"/>
              <a:t>) en B1 (Pr), die samenwerken. </a:t>
            </a:r>
          </a:p>
          <a:p>
            <a:endParaRPr lang="nl-NL" sz="2000" dirty="0"/>
          </a:p>
          <a:p>
            <a:r>
              <a:rPr lang="nl-NL" sz="2000" dirty="0"/>
              <a:t>Fytochromen hebben de grootste invloed op fotomorfogenese</a:t>
            </a:r>
          </a:p>
          <a:p>
            <a:endParaRPr lang="nl-NL" sz="2000" dirty="0"/>
          </a:p>
          <a:p>
            <a:r>
              <a:rPr lang="nl-NL" sz="2000" dirty="0"/>
              <a:t>Het verlengen van de stengel, vermijden van schaduw, chlorofylsynthese  (aanmaak van chlorofyl) en de reactie om te bloeien zijn allemaal functies die door </a:t>
            </a:r>
            <a:r>
              <a:rPr lang="nl-NL" sz="2000" dirty="0" err="1"/>
              <a:t>fytochroom</a:t>
            </a:r>
            <a:r>
              <a:rPr lang="nl-NL" sz="2000" dirty="0"/>
              <a:t> zijn geregeld.</a:t>
            </a:r>
          </a:p>
          <a:p>
            <a:endParaRPr lang="nl-NL" sz="2000" dirty="0"/>
          </a:p>
          <a:p>
            <a:r>
              <a:rPr lang="nl-NL" sz="2000" dirty="0"/>
              <a:t>Fytochromen zijn gevoelig voor rood en ver-rood licht</a:t>
            </a:r>
            <a:r>
              <a:rPr lang="nl-NL" dirty="0"/>
              <a:t>.</a:t>
            </a:r>
          </a:p>
          <a:p>
            <a:endParaRPr lang="nl-NL" dirty="0"/>
          </a:p>
        </p:txBody>
      </p:sp>
      <p:pic>
        <p:nvPicPr>
          <p:cNvPr id="2" name="Afbeelding 1">
            <a:extLst>
              <a:ext uri="{FF2B5EF4-FFF2-40B4-BE49-F238E27FC236}">
                <a16:creationId xmlns:a16="http://schemas.microsoft.com/office/drawing/2014/main" id="{9DCDAD96-59CC-4F2D-BB07-424126E1E3DD}"/>
              </a:ext>
            </a:extLst>
          </p:cNvPr>
          <p:cNvPicPr>
            <a:picLocks noChangeAspect="1"/>
          </p:cNvPicPr>
          <p:nvPr/>
        </p:nvPicPr>
        <p:blipFill rotWithShape="1">
          <a:blip r:embed="rId2"/>
          <a:srcRect t="69178" b="-3806"/>
          <a:stretch/>
        </p:blipFill>
        <p:spPr>
          <a:xfrm>
            <a:off x="1187624" y="5348416"/>
            <a:ext cx="3499407" cy="973202"/>
          </a:xfrm>
          <a:prstGeom prst="rect">
            <a:avLst/>
          </a:prstGeom>
        </p:spPr>
      </p:pic>
    </p:spTree>
    <p:extLst>
      <p:ext uri="{BB962C8B-B14F-4D97-AF65-F5344CB8AC3E}">
        <p14:creationId xmlns:p14="http://schemas.microsoft.com/office/powerpoint/2010/main" val="6241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286297-5B4D-437D-9C77-79D58AEC725D}"/>
              </a:ext>
            </a:extLst>
          </p:cNvPr>
          <p:cNvSpPr>
            <a:spLocks noGrp="1"/>
          </p:cNvSpPr>
          <p:nvPr>
            <p:ph type="title"/>
          </p:nvPr>
        </p:nvSpPr>
        <p:spPr>
          <a:xfrm>
            <a:off x="-108520" y="620688"/>
            <a:ext cx="8229600" cy="1143000"/>
          </a:xfrm>
        </p:spPr>
        <p:txBody>
          <a:bodyPr>
            <a:normAutofit fontScale="90000"/>
          </a:bodyPr>
          <a:lstStyle/>
          <a:p>
            <a:pPr algn="l"/>
            <a:r>
              <a:rPr lang="nl-NL" dirty="0"/>
              <a:t>       Wat is licht?</a:t>
            </a:r>
            <a:br>
              <a:rPr lang="nl-NL" dirty="0"/>
            </a:br>
            <a:br>
              <a:rPr lang="nl-NL" dirty="0"/>
            </a:br>
            <a:endParaRPr lang="nl-NL" dirty="0"/>
          </a:p>
        </p:txBody>
      </p:sp>
      <p:pic>
        <p:nvPicPr>
          <p:cNvPr id="4" name="Onlinemedia 3" title="Wat is licht?">
            <a:hlinkClick r:id="" action="ppaction://media"/>
            <a:extLst>
              <a:ext uri="{FF2B5EF4-FFF2-40B4-BE49-F238E27FC236}">
                <a16:creationId xmlns:a16="http://schemas.microsoft.com/office/drawing/2014/main" id="{C72D5AA0-3DB1-471A-8942-3A2681C0C0B8}"/>
              </a:ext>
            </a:extLst>
          </p:cNvPr>
          <p:cNvPicPr>
            <a:picLocks noGrp="1" noRot="1" noChangeAspect="1"/>
          </p:cNvPicPr>
          <p:nvPr>
            <p:ph idx="1"/>
            <a:videoFile r:link="rId1"/>
          </p:nvPr>
        </p:nvPicPr>
        <p:blipFill>
          <a:blip r:embed="rId3"/>
          <a:stretch>
            <a:fillRect/>
          </a:stretch>
        </p:blipFill>
        <p:spPr>
          <a:xfrm>
            <a:off x="287984" y="1340768"/>
            <a:ext cx="7833096" cy="4406117"/>
          </a:xfrm>
          <a:prstGeom prst="rect">
            <a:avLst/>
          </a:prstGeom>
        </p:spPr>
      </p:pic>
      <p:sp>
        <p:nvSpPr>
          <p:cNvPr id="5" name="Rechthoek 4">
            <a:extLst>
              <a:ext uri="{FF2B5EF4-FFF2-40B4-BE49-F238E27FC236}">
                <a16:creationId xmlns:a16="http://schemas.microsoft.com/office/drawing/2014/main" id="{073F5D18-BA21-4CD0-8A86-E9C82076AE57}"/>
              </a:ext>
            </a:extLst>
          </p:cNvPr>
          <p:cNvSpPr/>
          <p:nvPr/>
        </p:nvSpPr>
        <p:spPr>
          <a:xfrm>
            <a:off x="107504" y="5867980"/>
            <a:ext cx="8625184" cy="738664"/>
          </a:xfrm>
          <a:prstGeom prst="rect">
            <a:avLst/>
          </a:prstGeom>
        </p:spPr>
        <p:txBody>
          <a:bodyPr wrap="square">
            <a:spAutoFit/>
          </a:bodyPr>
          <a:lstStyle/>
          <a:p>
            <a:r>
              <a:rPr lang="nl-NL" sz="1400" dirty="0">
                <a:solidFill>
                  <a:srgbClr val="030303"/>
                </a:solidFill>
                <a:latin typeface="Roboto"/>
              </a:rPr>
              <a:t>Licht is niet zwaar. Sterker nog, het reist met een snelheid van 300.000 kilometer per seconde door de ruimte. Onze belangrijkste lichtbron is de zon. Newton ontdekte dat zonlicht bestaat uit een regenboog van kleuren.</a:t>
            </a:r>
            <a:endParaRPr lang="nl-NL" sz="1400" dirty="0"/>
          </a:p>
        </p:txBody>
      </p:sp>
    </p:spTree>
    <p:extLst>
      <p:ext uri="{BB962C8B-B14F-4D97-AF65-F5344CB8AC3E}">
        <p14:creationId xmlns:p14="http://schemas.microsoft.com/office/powerpoint/2010/main" val="2755789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74638"/>
            <a:ext cx="8003232" cy="1143000"/>
          </a:xfrm>
        </p:spPr>
        <p:txBody>
          <a:bodyPr/>
          <a:lstStyle/>
          <a:p>
            <a:pPr algn="l"/>
            <a:r>
              <a:rPr lang="nl-NL" dirty="0"/>
              <a:t>Lichtenergie</a:t>
            </a:r>
          </a:p>
        </p:txBody>
      </p:sp>
      <p:sp>
        <p:nvSpPr>
          <p:cNvPr id="3" name="Tijdelijke aanduiding voor inhoud 2"/>
          <p:cNvSpPr>
            <a:spLocks noGrp="1"/>
          </p:cNvSpPr>
          <p:nvPr>
            <p:ph idx="1"/>
          </p:nvPr>
        </p:nvSpPr>
        <p:spPr>
          <a:xfrm>
            <a:off x="323528" y="1268760"/>
            <a:ext cx="8229600" cy="4525963"/>
          </a:xfrm>
        </p:spPr>
        <p:txBody>
          <a:bodyPr>
            <a:normAutofit/>
          </a:bodyPr>
          <a:lstStyle/>
          <a:p>
            <a:r>
              <a:rPr lang="nl-NL" sz="2000" dirty="0"/>
              <a:t>Licht komt binnen in golflengtes. </a:t>
            </a:r>
          </a:p>
          <a:p>
            <a:endParaRPr lang="nl-NL" sz="2000" dirty="0"/>
          </a:p>
          <a:p>
            <a:r>
              <a:rPr lang="nl-NL" sz="2000" dirty="0"/>
              <a:t>Hoe vaak de golf op en neer gaat bepaald welke kleur de foton heeft. Een "blauwe" foton gaat in dezelfde periode vaker op en neer dan een "groene" foton, en deze gaat weer vaker op en neer dan een "rode" foton. </a:t>
            </a:r>
          </a:p>
          <a:p>
            <a:endParaRPr lang="nl-NL" sz="2000" dirty="0"/>
          </a:p>
          <a:p>
            <a:r>
              <a:rPr lang="nl-NL" sz="2000" dirty="0"/>
              <a:t>De golflengte van een foton bepaald niet alleen de kleur, maar ook hoeveel energie de foton met zich mee draagt. Hoe korter de golflengte, hoe meer energie de foton met zich mee draagt. </a:t>
            </a:r>
          </a:p>
        </p:txBody>
      </p:sp>
      <p:pic>
        <p:nvPicPr>
          <p:cNvPr id="2050" name="Picture 2" descr="Lichtenergie | LEIFIphysik">
            <a:extLst>
              <a:ext uri="{FF2B5EF4-FFF2-40B4-BE49-F238E27FC236}">
                <a16:creationId xmlns:a16="http://schemas.microsoft.com/office/drawing/2014/main" id="{F83628F1-E340-40F0-8ACB-63FB85B8A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061" y="4499964"/>
            <a:ext cx="3312368" cy="208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1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1000"/>
                                        <p:tgtEl>
                                          <p:spTgt spid="2050"/>
                                        </p:tgtEl>
                                      </p:cBhvr>
                                    </p:animEffect>
                                    <p:anim calcmode="lin" valueType="num">
                                      <p:cBhvr>
                                        <p:cTn id="22" dur="1000" fill="hold"/>
                                        <p:tgtEl>
                                          <p:spTgt spid="2050"/>
                                        </p:tgtEl>
                                        <p:attrNameLst>
                                          <p:attrName>ppt_x</p:attrName>
                                        </p:attrNameLst>
                                      </p:cBhvr>
                                      <p:tavLst>
                                        <p:tav tm="0">
                                          <p:val>
                                            <p:strVal val="#ppt_x"/>
                                          </p:val>
                                        </p:tav>
                                        <p:tav tm="100000">
                                          <p:val>
                                            <p:strVal val="#ppt_x"/>
                                          </p:val>
                                        </p:tav>
                                      </p:tavLst>
                                    </p:anim>
                                    <p:anim calcmode="lin" valueType="num">
                                      <p:cBhvr>
                                        <p:cTn id="2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fontScale="90000"/>
          </a:bodyPr>
          <a:lstStyle/>
          <a:p>
            <a:r>
              <a:rPr lang="nl-NL" sz="3600" dirty="0"/>
              <a:t>Licht spectrum</a:t>
            </a:r>
          </a:p>
        </p:txBody>
      </p:sp>
      <p:sp>
        <p:nvSpPr>
          <p:cNvPr id="3" name="Tijdelijke aanduiding voor inhoud 2"/>
          <p:cNvSpPr>
            <a:spLocks noGrp="1"/>
          </p:cNvSpPr>
          <p:nvPr>
            <p:ph idx="1"/>
          </p:nvPr>
        </p:nvSpPr>
        <p:spPr>
          <a:xfrm>
            <a:off x="277419" y="433715"/>
            <a:ext cx="8229600" cy="4525963"/>
          </a:xfrm>
        </p:spPr>
        <p:txBody>
          <a:bodyPr>
            <a:normAutofit fontScale="92500"/>
          </a:bodyPr>
          <a:lstStyle/>
          <a:p>
            <a:endParaRPr lang="nl-NL" dirty="0"/>
          </a:p>
          <a:p>
            <a:r>
              <a:rPr lang="nl-NL" sz="2200" dirty="0"/>
              <a:t>Uv-licht heeft een golflengte onder de 400 </a:t>
            </a:r>
            <a:r>
              <a:rPr lang="nl-NL" sz="2200" dirty="0" err="1"/>
              <a:t>nm</a:t>
            </a:r>
            <a:r>
              <a:rPr lang="nl-NL" sz="2200" dirty="0"/>
              <a:t> en bevat daardoor zo veel energie dat het zowel onze huidcellen als de cellen van een plant kan beschadigen. </a:t>
            </a:r>
          </a:p>
          <a:p>
            <a:endParaRPr lang="nl-NL" sz="2200" dirty="0"/>
          </a:p>
          <a:p>
            <a:r>
              <a:rPr lang="nl-NL" sz="2200" dirty="0"/>
              <a:t>Voor lichtgolven boven de 800 </a:t>
            </a:r>
            <a:r>
              <a:rPr lang="nl-NL" sz="2200" dirty="0" err="1"/>
              <a:t>nm</a:t>
            </a:r>
            <a:r>
              <a:rPr lang="nl-NL" sz="2200" dirty="0"/>
              <a:t>, zoals infrarood licht, geldt dat deze golven atomen kunnen laten vibreren. Het vibreren veroorzaakt warmte. Wanneer een plant energie uit deze lichtgolven zou gebruiken, dan zouden ze beschadigen door de hitte. </a:t>
            </a:r>
          </a:p>
          <a:p>
            <a:endParaRPr lang="nl-NL" sz="2200" dirty="0"/>
          </a:p>
          <a:p>
            <a:r>
              <a:rPr lang="nl-NL" sz="2200" dirty="0"/>
              <a:t>Door het licht met een golflengte tussen de 400 en 700 </a:t>
            </a:r>
            <a:r>
              <a:rPr lang="nl-NL" sz="2200" dirty="0" err="1"/>
              <a:t>nm</a:t>
            </a:r>
            <a:r>
              <a:rPr lang="nl-NL" sz="2200" dirty="0"/>
              <a:t> te gebruiken voor de fotosynthese, beschermd de plant zich dus tegen de gevaren van licht onder de 400 </a:t>
            </a:r>
            <a:r>
              <a:rPr lang="nl-NL" sz="2200" dirty="0" err="1"/>
              <a:t>nm</a:t>
            </a:r>
            <a:r>
              <a:rPr lang="nl-NL" sz="2200" dirty="0"/>
              <a:t> en boven de 700 nm.</a:t>
            </a:r>
          </a:p>
          <a:p>
            <a:endParaRPr lang="nl-NL" sz="2200" dirty="0"/>
          </a:p>
          <a:p>
            <a:endParaRPr lang="nl-NL" dirty="0"/>
          </a:p>
        </p:txBody>
      </p:sp>
      <p:pic>
        <p:nvPicPr>
          <p:cNvPr id="3076" name="Picture 4" descr="De Binnenwietkweker's Gids Voor Kunstmatig Licht - RQS Blog">
            <a:extLst>
              <a:ext uri="{FF2B5EF4-FFF2-40B4-BE49-F238E27FC236}">
                <a16:creationId xmlns:a16="http://schemas.microsoft.com/office/drawing/2014/main" id="{32918665-09BC-48EC-BE5F-4A2D0EC4D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5118755"/>
            <a:ext cx="4250592" cy="165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74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anim calcmode="lin" valueType="num">
                                      <p:cBhvr>
                                        <p:cTn id="22" dur="1000" fill="hold"/>
                                        <p:tgtEl>
                                          <p:spTgt spid="3076"/>
                                        </p:tgtEl>
                                        <p:attrNameLst>
                                          <p:attrName>ppt_x</p:attrName>
                                        </p:attrNameLst>
                                      </p:cBhvr>
                                      <p:tavLst>
                                        <p:tav tm="0">
                                          <p:val>
                                            <p:strVal val="#ppt_x"/>
                                          </p:val>
                                        </p:tav>
                                        <p:tav tm="100000">
                                          <p:val>
                                            <p:strVal val="#ppt_x"/>
                                          </p:val>
                                        </p:tav>
                                      </p:tavLst>
                                    </p:anim>
                                    <p:anim calcmode="lin" valueType="num">
                                      <p:cBhvr>
                                        <p:cTn id="2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28800"/>
            <a:ext cx="444817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969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1255971"/>
            <a:ext cx="5741582" cy="461665"/>
          </a:xfrm>
          <a:prstGeom prst="rect">
            <a:avLst/>
          </a:prstGeom>
          <a:noFill/>
        </p:spPr>
        <p:txBody>
          <a:bodyPr wrap="square" rtlCol="0">
            <a:spAutoFit/>
          </a:bodyPr>
          <a:lstStyle/>
          <a:p>
            <a:r>
              <a:rPr lang="nl-NL" sz="2400" b="1" dirty="0"/>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8831"/>
            <a:ext cx="6263640" cy="2031325"/>
          </a:xfrm>
          <a:prstGeom prst="rect">
            <a:avLst/>
          </a:prstGeom>
          <a:noFill/>
        </p:spPr>
        <p:txBody>
          <a:bodyPr wrap="square" rtlCol="0">
            <a:spAutoFit/>
          </a:bodyPr>
          <a:lstStyle/>
          <a:p>
            <a:pPr marL="214313" indent="-214313">
              <a:buFont typeface="Arial" panose="020B0604020202020204" pitchFamily="34" charset="0"/>
              <a:buChar char="•"/>
            </a:pPr>
            <a:r>
              <a:rPr lang="nl-NL" sz="2100" dirty="0"/>
              <a:t>Les 1: fotosynthese </a:t>
            </a:r>
          </a:p>
          <a:p>
            <a:pPr marL="214313" indent="-214313">
              <a:buFont typeface="Arial" panose="020B0604020202020204" pitchFamily="34" charset="0"/>
              <a:buChar char="•"/>
            </a:pPr>
            <a:r>
              <a:rPr lang="nl-NL" sz="2100" dirty="0"/>
              <a:t>Les 2: Kleur licht</a:t>
            </a:r>
          </a:p>
          <a:p>
            <a:pPr marL="214313" indent="-214313">
              <a:buFont typeface="Arial" panose="020B0604020202020204" pitchFamily="34" charset="0"/>
              <a:buChar char="•"/>
            </a:pPr>
            <a:r>
              <a:rPr lang="nl-NL" sz="2100" dirty="0"/>
              <a:t>Les 3: Licht</a:t>
            </a:r>
          </a:p>
          <a:p>
            <a:pPr marL="214313" indent="-214313">
              <a:buFont typeface="Arial" panose="020B0604020202020204" pitchFamily="34" charset="0"/>
              <a:buChar char="•"/>
            </a:pPr>
            <a:r>
              <a:rPr lang="nl-NL" sz="2100" dirty="0"/>
              <a:t>Les 4: hoeveelheid licht</a:t>
            </a:r>
          </a:p>
          <a:p>
            <a:pPr marL="214313" indent="-214313">
              <a:buFont typeface="Arial" panose="020B0604020202020204" pitchFamily="34" charset="0"/>
              <a:buChar char="•"/>
            </a:pPr>
            <a:r>
              <a:rPr lang="nl-NL" sz="2100" dirty="0"/>
              <a:t>Les 5: herhaling</a:t>
            </a:r>
          </a:p>
          <a:p>
            <a:pPr marL="214313" indent="-214313">
              <a:buFont typeface="Arial" panose="020B0604020202020204" pitchFamily="34" charset="0"/>
              <a:buChar char="•"/>
            </a:pPr>
            <a:r>
              <a:rPr lang="nl-NL" sz="2100"/>
              <a:t>Les </a:t>
            </a:r>
            <a:r>
              <a:rPr lang="nl-NL" sz="2100" dirty="0"/>
              <a:t>7: Toets</a:t>
            </a:r>
          </a:p>
        </p:txBody>
      </p:sp>
      <p:pic>
        <p:nvPicPr>
          <p:cNvPr id="2" name="Afbeelding 1">
            <a:extLst>
              <a:ext uri="{FF2B5EF4-FFF2-40B4-BE49-F238E27FC236}">
                <a16:creationId xmlns:a16="http://schemas.microsoft.com/office/drawing/2014/main" id="{B07202EC-85D5-4711-9951-90E10D8D26FB}"/>
              </a:ext>
            </a:extLst>
          </p:cNvPr>
          <p:cNvPicPr>
            <a:picLocks noChangeAspect="1"/>
          </p:cNvPicPr>
          <p:nvPr/>
        </p:nvPicPr>
        <p:blipFill>
          <a:blip r:embed="rId2"/>
          <a:stretch>
            <a:fillRect/>
          </a:stretch>
        </p:blipFill>
        <p:spPr>
          <a:xfrm>
            <a:off x="5567542" y="1255971"/>
            <a:ext cx="1999862" cy="1990974"/>
          </a:xfrm>
          <a:prstGeom prst="rect">
            <a:avLst/>
          </a:prstGeom>
        </p:spPr>
      </p:pic>
    </p:spTree>
    <p:extLst>
      <p:ext uri="{BB962C8B-B14F-4D97-AF65-F5344CB8AC3E}">
        <p14:creationId xmlns:p14="http://schemas.microsoft.com/office/powerpoint/2010/main" val="2852106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48716" y="572979"/>
            <a:ext cx="6530162" cy="461665"/>
          </a:xfrm>
          <a:prstGeom prst="rect">
            <a:avLst/>
          </a:prstGeom>
          <a:noFill/>
        </p:spPr>
        <p:txBody>
          <a:bodyPr wrap="square" rtlCol="0">
            <a:spAutoFit/>
          </a:bodyPr>
          <a:lstStyle/>
          <a:p>
            <a:r>
              <a:rPr lang="nl-NL" sz="2400" b="1" dirty="0"/>
              <a:t>Invloed van UV straling op micro-organismen</a:t>
            </a:r>
            <a:endParaRPr lang="nl-NL" sz="2400" dirty="0"/>
          </a:p>
        </p:txBody>
      </p:sp>
      <p:sp>
        <p:nvSpPr>
          <p:cNvPr id="4" name="Tekstvak 3">
            <a:extLst>
              <a:ext uri="{FF2B5EF4-FFF2-40B4-BE49-F238E27FC236}">
                <a16:creationId xmlns:a16="http://schemas.microsoft.com/office/drawing/2014/main" id="{BE5E9AAC-8AFC-4CA9-B89F-13D11A0216BE}"/>
              </a:ext>
            </a:extLst>
          </p:cNvPr>
          <p:cNvSpPr txBox="1"/>
          <p:nvPr/>
        </p:nvSpPr>
        <p:spPr>
          <a:xfrm>
            <a:off x="848715" y="1412776"/>
            <a:ext cx="6263640" cy="3477875"/>
          </a:xfrm>
          <a:prstGeom prst="rect">
            <a:avLst/>
          </a:prstGeom>
          <a:noFill/>
        </p:spPr>
        <p:txBody>
          <a:bodyPr wrap="square" rtlCol="0">
            <a:spAutoFit/>
          </a:bodyPr>
          <a:lstStyle/>
          <a:p>
            <a:r>
              <a:rPr lang="nl-NL" sz="2000" dirty="0" err="1"/>
              <a:t>UV-stralen</a:t>
            </a:r>
            <a:r>
              <a:rPr lang="nl-NL" sz="2000" dirty="0"/>
              <a:t> zijn dodelijk voor micro-organismen.</a:t>
            </a:r>
            <a:br>
              <a:rPr lang="nl-NL" sz="2000" dirty="0"/>
            </a:br>
            <a:r>
              <a:rPr lang="nl-NL" sz="2000" dirty="0"/>
              <a:t>De golflengtes die verantwoordelijk zijn voor dit effect, bevinden zich tussen 240 - 280 nanometer (nm) met een piek bij 265 nm.</a:t>
            </a:r>
          </a:p>
          <a:p>
            <a:endParaRPr lang="nl-NL" sz="2000" dirty="0"/>
          </a:p>
          <a:p>
            <a:r>
              <a:rPr lang="nl-NL" sz="2000" dirty="0"/>
              <a:t>Dit gebied wordt ook wel UV-C genoemd, net buiten het deel van het spectrum dat voor mens waarneembaar is</a:t>
            </a:r>
          </a:p>
          <a:p>
            <a:endParaRPr lang="nl-NL" sz="2000" dirty="0"/>
          </a:p>
          <a:p>
            <a:r>
              <a:rPr lang="nl-NL" sz="2000" dirty="0"/>
              <a:t>Het DNA van micro-organismen absorbeert deze kortgolvige en energierijke UV-C stralen waardoor het DNA beschadigd wordt. </a:t>
            </a:r>
          </a:p>
        </p:txBody>
      </p:sp>
      <p:pic>
        <p:nvPicPr>
          <p:cNvPr id="5" name="Afbeelding 4">
            <a:extLst>
              <a:ext uri="{FF2B5EF4-FFF2-40B4-BE49-F238E27FC236}">
                <a16:creationId xmlns:a16="http://schemas.microsoft.com/office/drawing/2014/main" id="{23243AA0-32A3-400C-BC7F-F0CCC3C077F2}"/>
              </a:ext>
            </a:extLst>
          </p:cNvPr>
          <p:cNvPicPr>
            <a:picLocks noChangeAspect="1"/>
          </p:cNvPicPr>
          <p:nvPr/>
        </p:nvPicPr>
        <p:blipFill rotWithShape="1">
          <a:blip r:embed="rId2"/>
          <a:srcRect b="9419"/>
          <a:stretch/>
        </p:blipFill>
        <p:spPr>
          <a:xfrm>
            <a:off x="4788024" y="4523767"/>
            <a:ext cx="3808571" cy="1842914"/>
          </a:xfrm>
          <a:prstGeom prst="rect">
            <a:avLst/>
          </a:prstGeom>
        </p:spPr>
      </p:pic>
    </p:spTree>
    <p:extLst>
      <p:ext uri="{BB962C8B-B14F-4D97-AF65-F5344CB8AC3E}">
        <p14:creationId xmlns:p14="http://schemas.microsoft.com/office/powerpoint/2010/main" val="346409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48716" y="572979"/>
            <a:ext cx="6530162" cy="461665"/>
          </a:xfrm>
          <a:prstGeom prst="rect">
            <a:avLst/>
          </a:prstGeom>
          <a:noFill/>
        </p:spPr>
        <p:txBody>
          <a:bodyPr wrap="square" rtlCol="0">
            <a:spAutoFit/>
          </a:bodyPr>
          <a:lstStyle/>
          <a:p>
            <a:r>
              <a:rPr lang="nl-NL" sz="2400" b="1" dirty="0"/>
              <a:t>Invloed van UV straling op micro-organismen</a:t>
            </a:r>
            <a:endParaRPr lang="nl-NL" sz="2400" dirty="0"/>
          </a:p>
        </p:txBody>
      </p:sp>
      <p:pic>
        <p:nvPicPr>
          <p:cNvPr id="2" name="Onlinemedia 1">
            <a:hlinkClick r:id="" action="ppaction://media"/>
            <a:extLst>
              <a:ext uri="{FF2B5EF4-FFF2-40B4-BE49-F238E27FC236}">
                <a16:creationId xmlns:a16="http://schemas.microsoft.com/office/drawing/2014/main" id="{383B070C-66B0-4775-BE13-0E716986D0AD}"/>
              </a:ext>
            </a:extLst>
          </p:cNvPr>
          <p:cNvPicPr>
            <a:picLocks noRot="1" noChangeAspect="1"/>
          </p:cNvPicPr>
          <p:nvPr>
            <a:videoFile r:link="rId1"/>
          </p:nvPr>
        </p:nvPicPr>
        <p:blipFill>
          <a:blip r:embed="rId3"/>
          <a:stretch>
            <a:fillRect/>
          </a:stretch>
        </p:blipFill>
        <p:spPr>
          <a:xfrm>
            <a:off x="987602" y="2060848"/>
            <a:ext cx="6016668" cy="3384376"/>
          </a:xfrm>
          <a:prstGeom prst="rect">
            <a:avLst/>
          </a:prstGeom>
        </p:spPr>
      </p:pic>
    </p:spTree>
    <p:extLst>
      <p:ext uri="{BB962C8B-B14F-4D97-AF65-F5344CB8AC3E}">
        <p14:creationId xmlns:p14="http://schemas.microsoft.com/office/powerpoint/2010/main" val="3753187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1255971"/>
            <a:ext cx="5741582" cy="461665"/>
          </a:xfrm>
          <a:prstGeom prst="rect">
            <a:avLst/>
          </a:prstGeom>
          <a:noFill/>
        </p:spPr>
        <p:txBody>
          <a:bodyPr wrap="square" rtlCol="0">
            <a:spAutoFit/>
          </a:bodyPr>
          <a:lstStyle/>
          <a:p>
            <a:r>
              <a:rPr lang="nl-NL" sz="2400" b="1" dirty="0"/>
              <a:t>Praktijkproef</a:t>
            </a:r>
          </a:p>
        </p:txBody>
      </p:sp>
      <p:sp>
        <p:nvSpPr>
          <p:cNvPr id="9" name="Tekstvak 8">
            <a:extLst>
              <a:ext uri="{FF2B5EF4-FFF2-40B4-BE49-F238E27FC236}">
                <a16:creationId xmlns:a16="http://schemas.microsoft.com/office/drawing/2014/main" id="{CCFFDCAA-2A69-4B1D-A2C5-EC612EA940AA}"/>
              </a:ext>
            </a:extLst>
          </p:cNvPr>
          <p:cNvSpPr txBox="1"/>
          <p:nvPr/>
        </p:nvSpPr>
        <p:spPr>
          <a:xfrm>
            <a:off x="861238" y="2297742"/>
            <a:ext cx="6515099" cy="1546577"/>
          </a:xfrm>
          <a:prstGeom prst="rect">
            <a:avLst/>
          </a:prstGeom>
          <a:noFill/>
        </p:spPr>
        <p:txBody>
          <a:bodyPr wrap="square" rtlCol="0">
            <a:spAutoFit/>
          </a:bodyPr>
          <a:lstStyle/>
          <a:p>
            <a:pPr marL="214313" indent="-214313">
              <a:buFont typeface="Arial" panose="020B0604020202020204" pitchFamily="34" charset="0"/>
              <a:buChar char="•"/>
            </a:pPr>
            <a:r>
              <a:rPr lang="nl-NL" sz="1350" dirty="0"/>
              <a:t>Meet de hoogte van de plant van de diverse proeven en bereken de lengtegroei per week</a:t>
            </a:r>
          </a:p>
          <a:p>
            <a:pPr marL="214313" indent="-214313">
              <a:buFont typeface="Arial" panose="020B0604020202020204" pitchFamily="34" charset="0"/>
              <a:buChar char="•"/>
            </a:pPr>
            <a:r>
              <a:rPr lang="nl-NL" sz="1350" dirty="0"/>
              <a:t>Schrijf dit op in het Excelbestand</a:t>
            </a:r>
          </a:p>
          <a:p>
            <a:pPr marL="214313" indent="-214313">
              <a:buFont typeface="Arial" panose="020B0604020202020204" pitchFamily="34" charset="0"/>
              <a:buChar char="•"/>
            </a:pPr>
            <a:r>
              <a:rPr lang="nl-NL" sz="1350" dirty="0"/>
              <a:t>Meet met de PAR meter het Par licht bij de proeven en schrijf dit op</a:t>
            </a:r>
          </a:p>
          <a:p>
            <a:pPr marL="214313" indent="-214313">
              <a:buFont typeface="Arial" panose="020B0604020202020204" pitchFamily="34" charset="0"/>
              <a:buChar char="•"/>
            </a:pPr>
            <a:r>
              <a:rPr lang="nl-NL" sz="1350" dirty="0"/>
              <a:t>Maak een foto van de 0-proef naast een plant van de praktijkproef en beschrijf de verschillen.</a:t>
            </a:r>
          </a:p>
          <a:p>
            <a:pPr marL="214313" indent="-214313">
              <a:buFont typeface="Arial" panose="020B0604020202020204" pitchFamily="34" charset="0"/>
              <a:buChar char="•"/>
            </a:pPr>
            <a:endParaRPr lang="nl-NL" sz="1350" dirty="0"/>
          </a:p>
        </p:txBody>
      </p:sp>
      <p:pic>
        <p:nvPicPr>
          <p:cNvPr id="1026" name="Picture 2" descr="Ken de Natuur">
            <a:extLst>
              <a:ext uri="{FF2B5EF4-FFF2-40B4-BE49-F238E27FC236}">
                <a16:creationId xmlns:a16="http://schemas.microsoft.com/office/drawing/2014/main" id="{82A42D26-1015-448E-9CF0-82B35395D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238" y="3813142"/>
            <a:ext cx="2445303" cy="1710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leurplaat fotograaf. Gratis kleurplaten om te printen - afb 2860.">
            <a:extLst>
              <a:ext uri="{FF2B5EF4-FFF2-40B4-BE49-F238E27FC236}">
                <a16:creationId xmlns:a16="http://schemas.microsoft.com/office/drawing/2014/main" id="{8177FDF0-5F7E-42B9-B9EE-6AEC5583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006" y="3508099"/>
            <a:ext cx="1496372" cy="211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0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anim calcmode="lin" valueType="num">
                                      <p:cBhvr>
                                        <p:cTn id="1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1000"/>
                                        <p:tgtEl>
                                          <p:spTgt spid="9">
                                            <p:txEl>
                                              <p:pRg st="2" end="2"/>
                                            </p:txEl>
                                          </p:spTgt>
                                        </p:tgtEl>
                                      </p:cBhvr>
                                    </p:animEffect>
                                    <p:anim calcmode="lin" valueType="num">
                                      <p:cBhvr>
                                        <p:cTn id="2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fade">
                                      <p:cBhvr>
                                        <p:cTn id="32" dur="1000"/>
                                        <p:tgtEl>
                                          <p:spTgt spid="9">
                                            <p:txEl>
                                              <p:pRg st="3" end="3"/>
                                            </p:txEl>
                                          </p:spTgt>
                                        </p:tgtEl>
                                      </p:cBhvr>
                                    </p:animEffect>
                                    <p:anim calcmode="lin" valueType="num">
                                      <p:cBhvr>
                                        <p:cTn id="3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Toepassing van belichting in de tuinbouw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7794" t="19690" r="17256" b="21971"/>
          <a:stretch/>
        </p:blipFill>
        <p:spPr>
          <a:xfrm>
            <a:off x="827584" y="548680"/>
            <a:ext cx="7947244" cy="4294652"/>
          </a:xfrm>
        </p:spPr>
      </p:pic>
    </p:spTree>
    <p:extLst>
      <p:ext uri="{BB962C8B-B14F-4D97-AF65-F5344CB8AC3E}">
        <p14:creationId xmlns:p14="http://schemas.microsoft.com/office/powerpoint/2010/main" val="3773923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Toepassing van belichting in de tuinbouw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6994" t="23096" r="18018" b="40535"/>
          <a:stretch/>
        </p:blipFill>
        <p:spPr>
          <a:xfrm>
            <a:off x="286755" y="0"/>
            <a:ext cx="8400045" cy="2866330"/>
          </a:xfrm>
        </p:spPr>
      </p:pic>
      <p:sp>
        <p:nvSpPr>
          <p:cNvPr id="5" name="Tekstvak 4">
            <a:extLst>
              <a:ext uri="{FF2B5EF4-FFF2-40B4-BE49-F238E27FC236}">
                <a16:creationId xmlns:a16="http://schemas.microsoft.com/office/drawing/2014/main" id="{903159DD-140B-42D2-B01B-FFB9CF0BA5B6}"/>
              </a:ext>
            </a:extLst>
          </p:cNvPr>
          <p:cNvSpPr txBox="1"/>
          <p:nvPr/>
        </p:nvSpPr>
        <p:spPr>
          <a:xfrm>
            <a:off x="611560" y="2996952"/>
            <a:ext cx="7272808" cy="1477328"/>
          </a:xfrm>
          <a:prstGeom prst="rect">
            <a:avLst/>
          </a:prstGeom>
          <a:noFill/>
        </p:spPr>
        <p:txBody>
          <a:bodyPr wrap="square" rtlCol="0">
            <a:spAutoFit/>
          </a:bodyPr>
          <a:lstStyle/>
          <a:p>
            <a:r>
              <a:rPr lang="nl-NL" dirty="0"/>
              <a:t>Als we spreken van 80 µmol/m²/s </a:t>
            </a:r>
            <a:r>
              <a:rPr lang="nl-NL" dirty="0" err="1"/>
              <a:t>bijbelichten</a:t>
            </a:r>
            <a:r>
              <a:rPr lang="nl-NL" dirty="0"/>
              <a:t>,</a:t>
            </a:r>
          </a:p>
          <a:p>
            <a:endParaRPr lang="nl-NL" dirty="0"/>
          </a:p>
          <a:p>
            <a:r>
              <a:rPr lang="nl-NL" dirty="0"/>
              <a:t>Hoeveel lux is dit??</a:t>
            </a:r>
          </a:p>
          <a:p>
            <a:endParaRPr lang="nl-NL" dirty="0"/>
          </a:p>
          <a:p>
            <a:r>
              <a:rPr lang="nl-NL" dirty="0"/>
              <a:t>80 µmol/m²/s x 82 = 6560  lux </a:t>
            </a:r>
          </a:p>
        </p:txBody>
      </p:sp>
    </p:spTree>
    <p:extLst>
      <p:ext uri="{BB962C8B-B14F-4D97-AF65-F5344CB8AC3E}">
        <p14:creationId xmlns:p14="http://schemas.microsoft.com/office/powerpoint/2010/main" val="324214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Toepassing van belichting in de tuinbouw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6994" t="23096" r="18018" b="40535"/>
          <a:stretch/>
        </p:blipFill>
        <p:spPr>
          <a:xfrm>
            <a:off x="286755" y="0"/>
            <a:ext cx="8400045" cy="2866330"/>
          </a:xfrm>
        </p:spPr>
      </p:pic>
      <p:sp>
        <p:nvSpPr>
          <p:cNvPr id="5" name="Tekstvak 4">
            <a:extLst>
              <a:ext uri="{FF2B5EF4-FFF2-40B4-BE49-F238E27FC236}">
                <a16:creationId xmlns:a16="http://schemas.microsoft.com/office/drawing/2014/main" id="{903159DD-140B-42D2-B01B-FFB9CF0BA5B6}"/>
              </a:ext>
            </a:extLst>
          </p:cNvPr>
          <p:cNvSpPr txBox="1"/>
          <p:nvPr/>
        </p:nvSpPr>
        <p:spPr>
          <a:xfrm>
            <a:off x="611560" y="2996952"/>
            <a:ext cx="7272808" cy="923330"/>
          </a:xfrm>
          <a:prstGeom prst="rect">
            <a:avLst/>
          </a:prstGeom>
          <a:noFill/>
        </p:spPr>
        <p:txBody>
          <a:bodyPr wrap="square" rtlCol="0">
            <a:spAutoFit/>
          </a:bodyPr>
          <a:lstStyle/>
          <a:p>
            <a:r>
              <a:rPr lang="nl-NL" dirty="0"/>
              <a:t>Hoeveel µmol/m²/s is 20 000 lux in de kas overdag?</a:t>
            </a:r>
          </a:p>
          <a:p>
            <a:endParaRPr lang="nl-NL" dirty="0"/>
          </a:p>
          <a:p>
            <a:r>
              <a:rPr lang="nl-NL" dirty="0"/>
              <a:t>20000 lux x 0,019 = 380 µmol/m²/s</a:t>
            </a:r>
          </a:p>
        </p:txBody>
      </p:sp>
    </p:spTree>
    <p:extLst>
      <p:ext uri="{BB962C8B-B14F-4D97-AF65-F5344CB8AC3E}">
        <p14:creationId xmlns:p14="http://schemas.microsoft.com/office/powerpoint/2010/main" val="267042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Toepassing van belichting in de tuinbouw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6994" t="23096" r="18018" b="40535"/>
          <a:stretch/>
        </p:blipFill>
        <p:spPr>
          <a:xfrm>
            <a:off x="286755" y="0"/>
            <a:ext cx="8400045" cy="2866330"/>
          </a:xfrm>
        </p:spPr>
      </p:pic>
      <p:sp>
        <p:nvSpPr>
          <p:cNvPr id="5" name="Tekstvak 4">
            <a:extLst>
              <a:ext uri="{FF2B5EF4-FFF2-40B4-BE49-F238E27FC236}">
                <a16:creationId xmlns:a16="http://schemas.microsoft.com/office/drawing/2014/main" id="{903159DD-140B-42D2-B01B-FFB9CF0BA5B6}"/>
              </a:ext>
            </a:extLst>
          </p:cNvPr>
          <p:cNvSpPr txBox="1"/>
          <p:nvPr/>
        </p:nvSpPr>
        <p:spPr>
          <a:xfrm>
            <a:off x="611560" y="2996952"/>
            <a:ext cx="7920880" cy="4247317"/>
          </a:xfrm>
          <a:prstGeom prst="rect">
            <a:avLst/>
          </a:prstGeom>
          <a:noFill/>
        </p:spPr>
        <p:txBody>
          <a:bodyPr wrap="square" rtlCol="0">
            <a:spAutoFit/>
          </a:bodyPr>
          <a:lstStyle/>
          <a:p>
            <a:r>
              <a:rPr lang="nl-NL" dirty="0"/>
              <a:t>Ik wil een DLI van 25 mol hebben,</a:t>
            </a:r>
          </a:p>
          <a:p>
            <a:r>
              <a:rPr lang="nl-NL" dirty="0"/>
              <a:t>Ik heb een instraling van 200 µmol/m²/s gedurende 8 uur.</a:t>
            </a:r>
          </a:p>
          <a:p>
            <a:endParaRPr lang="nl-NL" dirty="0"/>
          </a:p>
          <a:p>
            <a:r>
              <a:rPr lang="nl-NL" dirty="0"/>
              <a:t>Hoeveel watt moet ik dan </a:t>
            </a:r>
            <a:r>
              <a:rPr lang="nl-NL" dirty="0" err="1"/>
              <a:t>bijbelichten</a:t>
            </a:r>
            <a:r>
              <a:rPr lang="nl-NL" dirty="0"/>
              <a:t> in die 8 uur ?</a:t>
            </a:r>
          </a:p>
          <a:p>
            <a:endParaRPr lang="nl-NL" dirty="0"/>
          </a:p>
          <a:p>
            <a:r>
              <a:rPr lang="nl-NL" dirty="0"/>
              <a:t>25 mol = 25.000.000 µmol/m²/dag / (8 uur x 60 minuten x 60 sec= 28800</a:t>
            </a:r>
            <a:br>
              <a:rPr lang="nl-NL" dirty="0"/>
            </a:br>
            <a:r>
              <a:rPr lang="nl-NL" dirty="0"/>
              <a:t>= 868 µmol/m²/s </a:t>
            </a:r>
          </a:p>
          <a:p>
            <a:endParaRPr lang="nl-NL" dirty="0"/>
          </a:p>
          <a:p>
            <a:r>
              <a:rPr lang="nl-NL" dirty="0"/>
              <a:t>Dus bij belichten 868 µmol/m²/s  - 200 µmol/m²/s = 668 µmol/m²/s</a:t>
            </a:r>
          </a:p>
          <a:p>
            <a:endParaRPr lang="nl-NL" dirty="0"/>
          </a:p>
          <a:p>
            <a:r>
              <a:rPr lang="nl-NL" dirty="0"/>
              <a:t>In watt is dat 668 µmol/m²/s x 0,201 = 174 watt/m2</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36588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animEffect transition="in" filter="fade">
                                      <p:cBhvr>
                                        <p:cTn id="14" dur="1000"/>
                                        <p:tgtEl>
                                          <p:spTgt spid="5">
                                            <p:txEl>
                                              <p:pRg st="5" end="5"/>
                                            </p:txEl>
                                          </p:spTgt>
                                        </p:tgtEl>
                                      </p:cBhvr>
                                    </p:animEffect>
                                    <p:anim calcmode="lin" valueType="num">
                                      <p:cBhvr>
                                        <p:cTn id="1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fade">
                                      <p:cBhvr>
                                        <p:cTn id="21" dur="1000"/>
                                        <p:tgtEl>
                                          <p:spTgt spid="5">
                                            <p:txEl>
                                              <p:pRg st="7" end="7"/>
                                            </p:txEl>
                                          </p:spTgt>
                                        </p:tgtEl>
                                      </p:cBhvr>
                                    </p:animEffect>
                                    <p:anim calcmode="lin" valueType="num">
                                      <p:cBhvr>
                                        <p:cTn id="22"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animEffect transition="in" filter="fade">
                                      <p:cBhvr>
                                        <p:cTn id="28" dur="1000"/>
                                        <p:tgtEl>
                                          <p:spTgt spid="5">
                                            <p:txEl>
                                              <p:pRg st="9" end="9"/>
                                            </p:txEl>
                                          </p:spTgt>
                                        </p:tgtEl>
                                      </p:cBhvr>
                                    </p:animEffect>
                                    <p:anim calcmode="lin" valueType="num">
                                      <p:cBhvr>
                                        <p:cTn id="2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Zelf meten</a:t>
            </a:r>
          </a:p>
        </p:txBody>
      </p:sp>
      <p:sp>
        <p:nvSpPr>
          <p:cNvPr id="3" name="Tijdelijke aanduiding voor inhoud 2"/>
          <p:cNvSpPr>
            <a:spLocks noGrp="1"/>
          </p:cNvSpPr>
          <p:nvPr>
            <p:ph idx="1"/>
          </p:nvPr>
        </p:nvSpPr>
        <p:spPr>
          <a:xfrm>
            <a:off x="323528" y="2492896"/>
            <a:ext cx="8229600" cy="4525963"/>
          </a:xfrm>
        </p:spPr>
        <p:txBody>
          <a:bodyPr>
            <a:normAutofit/>
          </a:bodyPr>
          <a:lstStyle/>
          <a:p>
            <a:r>
              <a:rPr lang="nl-NL" sz="2000" dirty="0"/>
              <a:t>Meet in de kas op drie plekken met de PAR meter (tussen de planten, boven en onder de planten), bereken hoeveel mol/m2/dag dit is? </a:t>
            </a:r>
          </a:p>
        </p:txBody>
      </p:sp>
      <p:pic>
        <p:nvPicPr>
          <p:cNvPr id="7170" name="Picture 2" descr="De teelt – Komkommer Kwekerij Noord-Oost">
            <a:extLst>
              <a:ext uri="{FF2B5EF4-FFF2-40B4-BE49-F238E27FC236}">
                <a16:creationId xmlns:a16="http://schemas.microsoft.com/office/drawing/2014/main" id="{7029B3D7-B161-4359-9B21-7D0EE16E4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581128"/>
            <a:ext cx="3305175" cy="1381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Gerd Berghs">
            <a:extLst>
              <a:ext uri="{FF2B5EF4-FFF2-40B4-BE49-F238E27FC236}">
                <a16:creationId xmlns:a16="http://schemas.microsoft.com/office/drawing/2014/main" id="{E5EA0D3A-4071-4DF3-BAA5-5EF763A5A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452864"/>
            <a:ext cx="3267075" cy="1400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801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Oefeningen</a:t>
            </a:r>
          </a:p>
        </p:txBody>
      </p:sp>
      <p:sp>
        <p:nvSpPr>
          <p:cNvPr id="3" name="Tijdelijke aanduiding voor inhoud 2"/>
          <p:cNvSpPr>
            <a:spLocks noGrp="1"/>
          </p:cNvSpPr>
          <p:nvPr>
            <p:ph idx="1"/>
          </p:nvPr>
        </p:nvSpPr>
        <p:spPr>
          <a:xfrm>
            <a:off x="457200" y="1196752"/>
            <a:ext cx="8229600" cy="5544616"/>
          </a:xfrm>
        </p:spPr>
        <p:txBody>
          <a:bodyPr>
            <a:normAutofit/>
          </a:bodyPr>
          <a:lstStyle/>
          <a:p>
            <a:r>
              <a:rPr lang="nl-NL" sz="2400" b="1" dirty="0"/>
              <a:t>Vorm groepjes van 3 personen</a:t>
            </a:r>
          </a:p>
          <a:p>
            <a:r>
              <a:rPr lang="nl-NL" sz="2400" dirty="0"/>
              <a:t>Loop naar de tunnelkas, meet het licht buiten en binnen de tunnel. Bereken hoeveel lux dit is?</a:t>
            </a:r>
          </a:p>
          <a:p>
            <a:r>
              <a:rPr lang="nl-NL" sz="2400" dirty="0"/>
              <a:t>Meet tussen de komkommers, bij de steenwol mat, op 1 meter hoogte en bovenin, de PAR en reken om naar mol/m2/dag</a:t>
            </a:r>
          </a:p>
          <a:p>
            <a:r>
              <a:rPr lang="nl-NL" sz="2400" dirty="0"/>
              <a:t>Meet bij de gerbera’s bij de bloem, en bij het blad de PAR, reken dit om naar mol/m2/dag</a:t>
            </a:r>
          </a:p>
          <a:p>
            <a:r>
              <a:rPr lang="nl-NL" sz="2400" dirty="0"/>
              <a:t>Meet bij kas 1, kas 2 en kas 3 op dezelfde hoogt op een schaduwvrij stuk de PAR, reken om naar Lux, en zijn er verschillen en verklaar ze?</a:t>
            </a:r>
          </a:p>
          <a:p>
            <a:r>
              <a:rPr lang="nl-NL" sz="2400" dirty="0"/>
              <a:t>Meet in de CIV ruimte, kas 3 en buiten de PAR op dezelfde hoogte, reken om naar Lux, verklaar de verschillen</a:t>
            </a:r>
          </a:p>
          <a:p>
            <a:endParaRPr lang="nl-NL" sz="2400" dirty="0"/>
          </a:p>
          <a:p>
            <a:endParaRPr lang="nl-NL" sz="2400" dirty="0"/>
          </a:p>
          <a:p>
            <a:endParaRPr lang="nl-NL" sz="2400" dirty="0"/>
          </a:p>
          <a:p>
            <a:endParaRPr lang="nl-NL" sz="2400"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773469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Oefeningen</a:t>
            </a:r>
          </a:p>
        </p:txBody>
      </p:sp>
      <p:sp>
        <p:nvSpPr>
          <p:cNvPr id="3" name="Tijdelijke aanduiding voor inhoud 2"/>
          <p:cNvSpPr>
            <a:spLocks noGrp="1"/>
          </p:cNvSpPr>
          <p:nvPr>
            <p:ph idx="1"/>
          </p:nvPr>
        </p:nvSpPr>
        <p:spPr>
          <a:xfrm>
            <a:off x="457200" y="1196752"/>
            <a:ext cx="8229600" cy="5544616"/>
          </a:xfrm>
        </p:spPr>
        <p:txBody>
          <a:bodyPr>
            <a:normAutofit/>
          </a:bodyPr>
          <a:lstStyle/>
          <a:p>
            <a:r>
              <a:rPr lang="nl-NL" sz="2400" dirty="0"/>
              <a:t>Hoeveel µmol/m²/s is 5000 lux in de kas?</a:t>
            </a:r>
            <a:br>
              <a:rPr lang="nl-NL" sz="2400" dirty="0"/>
            </a:br>
            <a:r>
              <a:rPr lang="nl-NL" sz="2400" dirty="0"/>
              <a:t>Hoeveel mol/m2/dag is dit?</a:t>
            </a:r>
          </a:p>
          <a:p>
            <a:r>
              <a:rPr lang="nl-NL" sz="2400" dirty="0"/>
              <a:t>Als we spreken over 100 watt/m2 aan bij belichting, hoeveel µmol/m²/s is dit?</a:t>
            </a:r>
          </a:p>
          <a:p>
            <a:r>
              <a:rPr lang="nl-NL" sz="2400" dirty="0"/>
              <a:t>Een tomaat heeft 25 mol/m2/dag nodig,  we hebben 8 uur er dacht licht, hoeveel µmol/m²/s heb je dan nodig?</a:t>
            </a:r>
          </a:p>
          <a:p>
            <a:r>
              <a:rPr lang="nl-NL" sz="2400" dirty="0"/>
              <a:t>Aardbeien hebben 20 mol/m2/dag nodig, hoeveel µmol/m²/s is dit?</a:t>
            </a:r>
          </a:p>
          <a:p>
            <a:r>
              <a:rPr lang="nl-NL" sz="2400" dirty="0"/>
              <a:t>In een kas belichten we met 125 µmol/m²/s bij, hoeveel Lux is dit?</a:t>
            </a:r>
          </a:p>
          <a:p>
            <a:r>
              <a:rPr lang="nl-NL" sz="2400" dirty="0"/>
              <a:t>We hebben 250 Lux zonlicht, hoeveel µmol/m²/s is dit?</a:t>
            </a:r>
            <a:br>
              <a:rPr lang="nl-NL" sz="2400" dirty="0"/>
            </a:br>
            <a:endParaRPr lang="nl-NL" sz="2400" dirty="0"/>
          </a:p>
          <a:p>
            <a:endParaRPr lang="nl-NL" sz="2400" dirty="0"/>
          </a:p>
          <a:p>
            <a:endParaRPr lang="nl-NL" sz="2400" dirty="0"/>
          </a:p>
          <a:p>
            <a:endParaRPr lang="nl-NL" sz="2400" dirty="0"/>
          </a:p>
          <a:p>
            <a:endParaRPr lang="nl-NL" sz="2400" dirty="0"/>
          </a:p>
          <a:p>
            <a:endParaRPr lang="nl-NL" sz="2400" dirty="0"/>
          </a:p>
          <a:p>
            <a:endParaRPr lang="nl-NL" sz="2400" dirty="0"/>
          </a:p>
          <a:p>
            <a:endParaRPr lang="nl-NL" sz="2400" dirty="0"/>
          </a:p>
          <a:p>
            <a:endParaRPr lang="nl-NL" sz="2400" dirty="0"/>
          </a:p>
          <a:p>
            <a:endParaRPr lang="nl-NL" sz="2400"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275900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1255971"/>
            <a:ext cx="5741582" cy="461665"/>
          </a:xfrm>
          <a:prstGeom prst="rect">
            <a:avLst/>
          </a:prstGeom>
          <a:noFill/>
        </p:spPr>
        <p:txBody>
          <a:bodyPr wrap="square" rtlCol="0">
            <a:spAutoFit/>
          </a:bodyPr>
          <a:lstStyle/>
          <a:p>
            <a:r>
              <a:rPr lang="nl-NL" sz="2400" b="1" dirty="0"/>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861238" y="2068830"/>
            <a:ext cx="6263640" cy="2169825"/>
          </a:xfrm>
          <a:prstGeom prst="rect">
            <a:avLst/>
          </a:prstGeom>
          <a:noFill/>
        </p:spPr>
        <p:txBody>
          <a:bodyPr wrap="square" rtlCol="0">
            <a:spAutoFit/>
          </a:bodyPr>
          <a:lstStyle/>
          <a:p>
            <a:pPr marL="214313" indent="-214313">
              <a:buFont typeface="Arial" panose="020B0604020202020204" pitchFamily="34" charset="0"/>
              <a:buChar char="•"/>
            </a:pPr>
            <a:r>
              <a:rPr lang="nl-NL" dirty="0"/>
              <a:t>Wat weten we nog verleden week?</a:t>
            </a:r>
          </a:p>
          <a:p>
            <a:pPr marL="214313" indent="-214313">
              <a:buFont typeface="Arial" panose="020B0604020202020204" pitchFamily="34" charset="0"/>
              <a:buChar char="•"/>
            </a:pPr>
            <a:r>
              <a:rPr lang="nl-NL" dirty="0"/>
              <a:t>Energie en spectrum van licht</a:t>
            </a:r>
          </a:p>
          <a:p>
            <a:pPr marL="214313" indent="-214313">
              <a:buFont typeface="Arial" panose="020B0604020202020204" pitchFamily="34" charset="0"/>
              <a:buChar char="•"/>
            </a:pPr>
            <a:r>
              <a:rPr lang="nl-NL" dirty="0"/>
              <a:t>Meten en fotograferen praktijkproef</a:t>
            </a:r>
          </a:p>
          <a:p>
            <a:pPr marL="214313" indent="-214313">
              <a:buFont typeface="Arial" panose="020B0604020202020204" pitchFamily="34" charset="0"/>
              <a:buChar char="•"/>
            </a:pPr>
            <a:r>
              <a:rPr lang="nl-NL" dirty="0"/>
              <a:t>Hoeveelheid licht (DLI)</a:t>
            </a:r>
          </a:p>
          <a:p>
            <a:pPr marL="214313" indent="-214313">
              <a:buFont typeface="Arial" panose="020B0604020202020204" pitchFamily="34" charset="0"/>
              <a:buChar char="•"/>
            </a:pPr>
            <a:r>
              <a:rPr lang="nl-NL" dirty="0"/>
              <a:t>Opdrachten </a:t>
            </a:r>
          </a:p>
          <a:p>
            <a:pPr marL="214313" indent="-214313">
              <a:buFont typeface="Arial" panose="020B0604020202020204" pitchFamily="34" charset="0"/>
              <a:buChar char="•"/>
            </a:pPr>
            <a:r>
              <a:rPr lang="nl-NL" dirty="0"/>
              <a:t>Afsluiting</a:t>
            </a:r>
            <a:endParaRPr lang="nl-NL" sz="1350" dirty="0"/>
          </a:p>
          <a:p>
            <a:pPr marL="214313" indent="-214313">
              <a:buFont typeface="Arial" panose="020B0604020202020204" pitchFamily="34" charset="0"/>
              <a:buChar char="•"/>
            </a:pPr>
            <a:endParaRPr lang="nl-NL" sz="1350" dirty="0"/>
          </a:p>
          <a:p>
            <a:pPr marL="214313" indent="-214313">
              <a:buFont typeface="Arial" panose="020B0604020202020204" pitchFamily="34" charset="0"/>
              <a:buChar char="•"/>
            </a:pPr>
            <a:endParaRPr lang="nl-NL" sz="1350" dirty="0"/>
          </a:p>
        </p:txBody>
      </p:sp>
      <p:pic>
        <p:nvPicPr>
          <p:cNvPr id="5" name="Afbeelding 4">
            <a:extLst>
              <a:ext uri="{FF2B5EF4-FFF2-40B4-BE49-F238E27FC236}">
                <a16:creationId xmlns:a16="http://schemas.microsoft.com/office/drawing/2014/main" id="{23243AA0-32A3-400C-BC7F-F0CCC3C077F2}"/>
              </a:ext>
            </a:extLst>
          </p:cNvPr>
          <p:cNvPicPr>
            <a:picLocks noChangeAspect="1"/>
          </p:cNvPicPr>
          <p:nvPr/>
        </p:nvPicPr>
        <p:blipFill rotWithShape="1">
          <a:blip r:embed="rId2"/>
          <a:srcRect b="9419"/>
          <a:stretch/>
        </p:blipFill>
        <p:spPr>
          <a:xfrm>
            <a:off x="3582829" y="3567483"/>
            <a:ext cx="3808571" cy="1842914"/>
          </a:xfrm>
          <a:prstGeom prst="rect">
            <a:avLst/>
          </a:prstGeom>
        </p:spPr>
      </p:pic>
    </p:spTree>
    <p:extLst>
      <p:ext uri="{BB962C8B-B14F-4D97-AF65-F5344CB8AC3E}">
        <p14:creationId xmlns:p14="http://schemas.microsoft.com/office/powerpoint/2010/main" val="276650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27584" y="908720"/>
            <a:ext cx="5741582" cy="461665"/>
          </a:xfrm>
          <a:prstGeom prst="rect">
            <a:avLst/>
          </a:prstGeom>
          <a:noFill/>
        </p:spPr>
        <p:txBody>
          <a:bodyPr wrap="square" rtlCol="0">
            <a:spAutoFit/>
          </a:bodyPr>
          <a:lstStyle/>
          <a:p>
            <a:r>
              <a:rPr lang="nl-NL" sz="2400" b="1" dirty="0"/>
              <a:t>Wat weten we nog van verleden week?</a:t>
            </a:r>
          </a:p>
        </p:txBody>
      </p:sp>
      <p:sp>
        <p:nvSpPr>
          <p:cNvPr id="4" name="Tekstvak 3">
            <a:extLst>
              <a:ext uri="{FF2B5EF4-FFF2-40B4-BE49-F238E27FC236}">
                <a16:creationId xmlns:a16="http://schemas.microsoft.com/office/drawing/2014/main" id="{96DA945F-CBEC-4DCB-A9C6-D9D9649C042B}"/>
              </a:ext>
            </a:extLst>
          </p:cNvPr>
          <p:cNvSpPr txBox="1"/>
          <p:nvPr/>
        </p:nvSpPr>
        <p:spPr>
          <a:xfrm>
            <a:off x="827584" y="1988840"/>
            <a:ext cx="6048672" cy="5909310"/>
          </a:xfrm>
          <a:prstGeom prst="rect">
            <a:avLst/>
          </a:prstGeom>
          <a:noFill/>
        </p:spPr>
        <p:txBody>
          <a:bodyPr wrap="square" rtlCol="0">
            <a:spAutoFit/>
          </a:bodyPr>
          <a:lstStyle/>
          <a:p>
            <a:pPr marL="285750" indent="-285750">
              <a:buFont typeface="Arial" panose="020B0604020202020204" pitchFamily="34" charset="0"/>
              <a:buChar char="•"/>
            </a:pPr>
            <a:r>
              <a:rPr lang="nl-NL" b="1" dirty="0"/>
              <a:t>Wat is diffuus licht en met welke maat meten we deze?</a:t>
            </a:r>
          </a:p>
          <a:p>
            <a:pPr marL="285750" indent="-285750">
              <a:buFont typeface="Arial" panose="020B0604020202020204" pitchFamily="34" charset="0"/>
              <a:buChar char="•"/>
            </a:pPr>
            <a:endParaRPr lang="nl-NL" b="1" dirty="0"/>
          </a:p>
          <a:p>
            <a:pPr marL="285750" indent="-285750">
              <a:buFont typeface="Arial" panose="020B0604020202020204" pitchFamily="34" charset="0"/>
              <a:buChar char="•"/>
            </a:pPr>
            <a:r>
              <a:rPr lang="nl-NL" dirty="0"/>
              <a:t>Diffuus licht-licht wordt verstrooit en we meten het met </a:t>
            </a:r>
            <a:r>
              <a:rPr lang="nl-NL" dirty="0" err="1"/>
              <a:t>hortiscatter</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b="1" dirty="0"/>
              <a:t>Wat is het verschil tussen lummen en lux?</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Lumen en Lux verschillen van elkaar doordat Lux rekening houdt met het oppervlakte waarover de hoeveelheid licht (Lumen) verspreid wordt. Het verschil is te verklaren met onderstaand voorbeeld:</a:t>
            </a:r>
            <a:br>
              <a:rPr lang="nl-NL" dirty="0"/>
            </a:br>
            <a:br>
              <a:rPr lang="nl-NL" dirty="0"/>
            </a:br>
            <a:r>
              <a:rPr lang="nl-NL" i="1" dirty="0"/>
              <a:t>Een lichtbron van 500 Lumen verlicht 1 vierkante meter met 500 Lux. Dezelfde lichtbron die 10 vierkante meter moet verlichten, verlicht dit oppervlakte met slechts 50 Lux.</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endParaRPr lang="nl-NL" b="1" dirty="0"/>
          </a:p>
          <a:p>
            <a:endParaRPr lang="nl-NL" dirty="0"/>
          </a:p>
          <a:p>
            <a:endParaRPr lang="nl-NL" dirty="0"/>
          </a:p>
        </p:txBody>
      </p:sp>
    </p:spTree>
    <p:extLst>
      <p:ext uri="{BB962C8B-B14F-4D97-AF65-F5344CB8AC3E}">
        <p14:creationId xmlns:p14="http://schemas.microsoft.com/office/powerpoint/2010/main" val="242425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74638"/>
            <a:ext cx="8075240" cy="1143000"/>
          </a:xfrm>
        </p:spPr>
        <p:txBody>
          <a:bodyPr/>
          <a:lstStyle/>
          <a:p>
            <a:pPr algn="l"/>
            <a:r>
              <a:rPr lang="nl-NL" dirty="0"/>
              <a:t>PAR meter</a:t>
            </a:r>
          </a:p>
        </p:txBody>
      </p:sp>
      <p:sp>
        <p:nvSpPr>
          <p:cNvPr id="3" name="Tijdelijke aanduiding voor inhoud 2"/>
          <p:cNvSpPr>
            <a:spLocks noGrp="1"/>
          </p:cNvSpPr>
          <p:nvPr>
            <p:ph idx="1"/>
          </p:nvPr>
        </p:nvSpPr>
        <p:spPr>
          <a:xfrm>
            <a:off x="458035" y="2132856"/>
            <a:ext cx="8229600" cy="4525963"/>
          </a:xfrm>
        </p:spPr>
        <p:txBody>
          <a:bodyPr>
            <a:normAutofit/>
          </a:bodyPr>
          <a:lstStyle/>
          <a:p>
            <a:r>
              <a:rPr lang="nl-NL" sz="2000" dirty="0"/>
              <a:t>Een PAR meter meet in de eenheid µmol/m²/s</a:t>
            </a:r>
          </a:p>
          <a:p>
            <a:endParaRPr lang="nl-NL" sz="2000" dirty="0"/>
          </a:p>
          <a:p>
            <a:r>
              <a:rPr lang="nl-NL" sz="2000" dirty="0"/>
              <a:t>1 Mol is 1.000.000 µmol/m²/s</a:t>
            </a:r>
          </a:p>
          <a:p>
            <a:endParaRPr lang="nl-NL" sz="2000" dirty="0"/>
          </a:p>
          <a:p>
            <a:r>
              <a:rPr lang="nl-NL" sz="2000" dirty="0"/>
              <a:t>Deze meter meet alle kleuren in het lichtspectrum tussen de 400-700 </a:t>
            </a:r>
            <a:r>
              <a:rPr lang="nl-NL" sz="2000" dirty="0" err="1"/>
              <a:t>nm</a:t>
            </a:r>
            <a:endParaRPr lang="nl-NL" sz="2000" dirty="0"/>
          </a:p>
        </p:txBody>
      </p:sp>
      <p:pic>
        <p:nvPicPr>
          <p:cNvPr id="6146" name="Picture 2" descr="PAR Meter with Remote Sensor">
            <a:extLst>
              <a:ext uri="{FF2B5EF4-FFF2-40B4-BE49-F238E27FC236}">
                <a16:creationId xmlns:a16="http://schemas.microsoft.com/office/drawing/2014/main" id="{5FE2F6B2-87DA-4050-873A-3B266A253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149080"/>
            <a:ext cx="2701420" cy="2231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07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128416"/>
            <a:ext cx="7772400" cy="1470025"/>
          </a:xfrm>
        </p:spPr>
        <p:txBody>
          <a:bodyPr/>
          <a:lstStyle/>
          <a:p>
            <a:r>
              <a:rPr lang="nl-NL" dirty="0"/>
              <a:t>Uitleg van de par-meter</a:t>
            </a:r>
          </a:p>
        </p:txBody>
      </p:sp>
      <p:sp>
        <p:nvSpPr>
          <p:cNvPr id="3" name="Ondertitel 2"/>
          <p:cNvSpPr>
            <a:spLocks noGrp="1"/>
          </p:cNvSpPr>
          <p:nvPr>
            <p:ph type="subTitle" idx="1"/>
          </p:nvPr>
        </p:nvSpPr>
        <p:spPr/>
        <p:txBody>
          <a:bodyPr/>
          <a:lstStyle/>
          <a:p>
            <a:endParaRPr lang="nl-NL" dirty="0"/>
          </a:p>
        </p:txBody>
      </p:sp>
      <p:pic>
        <p:nvPicPr>
          <p:cNvPr id="4" name="Onlinemedia 3" title="GreenSense - par licht">
            <a:hlinkClick r:id="" action="ppaction://media"/>
            <a:extLst>
              <a:ext uri="{FF2B5EF4-FFF2-40B4-BE49-F238E27FC236}">
                <a16:creationId xmlns:a16="http://schemas.microsoft.com/office/drawing/2014/main" id="{2880C7E5-41B7-4678-86DC-2B887D0BAED1}"/>
              </a:ext>
            </a:extLst>
          </p:cNvPr>
          <p:cNvPicPr>
            <a:picLocks noRot="1" noChangeAspect="1"/>
          </p:cNvPicPr>
          <p:nvPr>
            <a:videoFile r:link="rId1"/>
          </p:nvPr>
        </p:nvPicPr>
        <p:blipFill>
          <a:blip r:embed="rId3"/>
          <a:stretch>
            <a:fillRect/>
          </a:stretch>
        </p:blipFill>
        <p:spPr>
          <a:xfrm>
            <a:off x="540211" y="1647088"/>
            <a:ext cx="8247367" cy="4639144"/>
          </a:xfrm>
          <a:prstGeom prst="rect">
            <a:avLst/>
          </a:prstGeom>
        </p:spPr>
      </p:pic>
    </p:spTree>
    <p:extLst>
      <p:ext uri="{BB962C8B-B14F-4D97-AF65-F5344CB8AC3E}">
        <p14:creationId xmlns:p14="http://schemas.microsoft.com/office/powerpoint/2010/main" val="2338763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2969071" y="452110"/>
            <a:ext cx="5741582" cy="461665"/>
          </a:xfrm>
          <a:prstGeom prst="rect">
            <a:avLst/>
          </a:prstGeom>
          <a:noFill/>
        </p:spPr>
        <p:txBody>
          <a:bodyPr wrap="square" rtlCol="0">
            <a:spAutoFit/>
          </a:bodyPr>
          <a:lstStyle/>
          <a:p>
            <a:r>
              <a:rPr lang="nl-NL" sz="2400" b="1" dirty="0"/>
              <a:t>fotosynthese</a:t>
            </a:r>
          </a:p>
        </p:txBody>
      </p:sp>
      <p:sp>
        <p:nvSpPr>
          <p:cNvPr id="4" name="Tekstvak 3">
            <a:extLst>
              <a:ext uri="{FF2B5EF4-FFF2-40B4-BE49-F238E27FC236}">
                <a16:creationId xmlns:a16="http://schemas.microsoft.com/office/drawing/2014/main" id="{BE5E9AAC-8AFC-4CA9-B89F-13D11A0216BE}"/>
              </a:ext>
            </a:extLst>
          </p:cNvPr>
          <p:cNvSpPr txBox="1"/>
          <p:nvPr/>
        </p:nvSpPr>
        <p:spPr>
          <a:xfrm>
            <a:off x="861238" y="2068830"/>
            <a:ext cx="6263640" cy="507831"/>
          </a:xfrm>
          <a:prstGeom prst="rect">
            <a:avLst/>
          </a:prstGeom>
          <a:noFill/>
        </p:spPr>
        <p:txBody>
          <a:bodyPr wrap="square" rtlCol="0">
            <a:spAutoFit/>
          </a:bodyPr>
          <a:lstStyle/>
          <a:p>
            <a:pPr marL="214313" indent="-214313">
              <a:buFont typeface="Arial" panose="020B0604020202020204" pitchFamily="34" charset="0"/>
              <a:buChar char="•"/>
            </a:pPr>
            <a:endParaRPr lang="nl-NL" sz="1350" dirty="0"/>
          </a:p>
          <a:p>
            <a:pPr marL="214313" indent="-214313">
              <a:buFont typeface="Arial" panose="020B0604020202020204" pitchFamily="34" charset="0"/>
              <a:buChar char="•"/>
            </a:pPr>
            <a:endParaRPr lang="nl-NL" sz="1350" dirty="0"/>
          </a:p>
        </p:txBody>
      </p:sp>
      <p:pic>
        <p:nvPicPr>
          <p:cNvPr id="1026" name="Picture 2" descr="Les 4 Fotosynthese en Ademhaling - ppt video online download">
            <a:extLst>
              <a:ext uri="{FF2B5EF4-FFF2-40B4-BE49-F238E27FC236}">
                <a16:creationId xmlns:a16="http://schemas.microsoft.com/office/drawing/2014/main" id="{465AE2D8-F460-4462-9548-42BC8F5A9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122" y="1500023"/>
            <a:ext cx="4752527"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dule: Assimilatenbalans">
            <a:extLst>
              <a:ext uri="{FF2B5EF4-FFF2-40B4-BE49-F238E27FC236}">
                <a16:creationId xmlns:a16="http://schemas.microsoft.com/office/drawing/2014/main" id="{00A56510-9C60-43CF-989E-9A84B7981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238" y="4125027"/>
            <a:ext cx="3600400" cy="21207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timaal gebruik van CO">
            <a:extLst>
              <a:ext uri="{FF2B5EF4-FFF2-40B4-BE49-F238E27FC236}">
                <a16:creationId xmlns:a16="http://schemas.microsoft.com/office/drawing/2014/main" id="{51807D4B-6255-4141-B2C1-3CC0B11B4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671" y="4130970"/>
            <a:ext cx="3331761" cy="211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28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fade">
                                      <p:cBhvr>
                                        <p:cTn id="14" dur="1000"/>
                                        <p:tgtEl>
                                          <p:spTgt spid="1030"/>
                                        </p:tgtEl>
                                      </p:cBhvr>
                                    </p:animEffect>
                                    <p:anim calcmode="lin" valueType="num">
                                      <p:cBhvr>
                                        <p:cTn id="15" dur="1000" fill="hold"/>
                                        <p:tgtEl>
                                          <p:spTgt spid="1030"/>
                                        </p:tgtEl>
                                        <p:attrNameLst>
                                          <p:attrName>ppt_x</p:attrName>
                                        </p:attrNameLst>
                                      </p:cBhvr>
                                      <p:tavLst>
                                        <p:tav tm="0">
                                          <p:val>
                                            <p:strVal val="#ppt_x"/>
                                          </p:val>
                                        </p:tav>
                                        <p:tav tm="100000">
                                          <p:val>
                                            <p:strVal val="#ppt_x"/>
                                          </p:val>
                                        </p:tav>
                                      </p:tavLst>
                                    </p:anim>
                                    <p:anim calcmode="lin" valueType="num">
                                      <p:cBhvr>
                                        <p:cTn id="16"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fade">
                                      <p:cBhvr>
                                        <p:cTn id="21" dur="1000"/>
                                        <p:tgtEl>
                                          <p:spTgt spid="1032"/>
                                        </p:tgtEl>
                                      </p:cBhvr>
                                    </p:animEffect>
                                    <p:anim calcmode="lin" valueType="num">
                                      <p:cBhvr>
                                        <p:cTn id="22" dur="1000" fill="hold"/>
                                        <p:tgtEl>
                                          <p:spTgt spid="1032"/>
                                        </p:tgtEl>
                                        <p:attrNameLst>
                                          <p:attrName>ppt_x</p:attrName>
                                        </p:attrNameLst>
                                      </p:cBhvr>
                                      <p:tavLst>
                                        <p:tav tm="0">
                                          <p:val>
                                            <p:strVal val="#ppt_x"/>
                                          </p:val>
                                        </p:tav>
                                        <p:tav tm="100000">
                                          <p:val>
                                            <p:strVal val="#ppt_x"/>
                                          </p:val>
                                        </p:tav>
                                      </p:tavLst>
                                    </p:anim>
                                    <p:anim calcmode="lin" valueType="num">
                                      <p:cBhvr>
                                        <p:cTn id="23"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2969071" y="452110"/>
            <a:ext cx="5741582" cy="461665"/>
          </a:xfrm>
          <a:prstGeom prst="rect">
            <a:avLst/>
          </a:prstGeom>
          <a:noFill/>
        </p:spPr>
        <p:txBody>
          <a:bodyPr wrap="square" rtlCol="0">
            <a:spAutoFit/>
          </a:bodyPr>
          <a:lstStyle/>
          <a:p>
            <a:r>
              <a:rPr lang="nl-NL" sz="2400" b="1" dirty="0"/>
              <a:t>fotosynthese</a:t>
            </a:r>
          </a:p>
        </p:txBody>
      </p:sp>
      <p:sp>
        <p:nvSpPr>
          <p:cNvPr id="4" name="Tekstvak 3">
            <a:extLst>
              <a:ext uri="{FF2B5EF4-FFF2-40B4-BE49-F238E27FC236}">
                <a16:creationId xmlns:a16="http://schemas.microsoft.com/office/drawing/2014/main" id="{BE5E9AAC-8AFC-4CA9-B89F-13D11A0216BE}"/>
              </a:ext>
            </a:extLst>
          </p:cNvPr>
          <p:cNvSpPr txBox="1"/>
          <p:nvPr/>
        </p:nvSpPr>
        <p:spPr>
          <a:xfrm>
            <a:off x="861238" y="2068830"/>
            <a:ext cx="6263640" cy="507831"/>
          </a:xfrm>
          <a:prstGeom prst="rect">
            <a:avLst/>
          </a:prstGeom>
          <a:noFill/>
        </p:spPr>
        <p:txBody>
          <a:bodyPr wrap="square" rtlCol="0">
            <a:spAutoFit/>
          </a:bodyPr>
          <a:lstStyle/>
          <a:p>
            <a:pPr marL="214313" indent="-214313">
              <a:buFont typeface="Arial" panose="020B0604020202020204" pitchFamily="34" charset="0"/>
              <a:buChar char="•"/>
            </a:pPr>
            <a:endParaRPr lang="nl-NL" sz="1350" dirty="0"/>
          </a:p>
          <a:p>
            <a:pPr marL="214313" indent="-214313">
              <a:buFont typeface="Arial" panose="020B0604020202020204" pitchFamily="34" charset="0"/>
              <a:buChar char="•"/>
            </a:pPr>
            <a:endParaRPr lang="nl-NL" sz="1350" dirty="0"/>
          </a:p>
        </p:txBody>
      </p:sp>
      <p:sp>
        <p:nvSpPr>
          <p:cNvPr id="5" name="Tekstvak 4">
            <a:extLst>
              <a:ext uri="{FF2B5EF4-FFF2-40B4-BE49-F238E27FC236}">
                <a16:creationId xmlns:a16="http://schemas.microsoft.com/office/drawing/2014/main" id="{E88B7F33-29A3-4814-A6E1-7B69D19BBFBE}"/>
              </a:ext>
            </a:extLst>
          </p:cNvPr>
          <p:cNvSpPr txBox="1"/>
          <p:nvPr/>
        </p:nvSpPr>
        <p:spPr>
          <a:xfrm>
            <a:off x="1403648" y="5944225"/>
            <a:ext cx="5976664" cy="400110"/>
          </a:xfrm>
          <a:prstGeom prst="rect">
            <a:avLst/>
          </a:prstGeom>
          <a:noFill/>
        </p:spPr>
        <p:txBody>
          <a:bodyPr wrap="square" rtlCol="0">
            <a:spAutoFit/>
          </a:bodyPr>
          <a:lstStyle/>
          <a:p>
            <a:r>
              <a:rPr lang="nl-NL" sz="2000" dirty="0"/>
              <a:t>Kassim, open de link in jullie e-mail</a:t>
            </a:r>
          </a:p>
        </p:txBody>
      </p:sp>
      <p:pic>
        <p:nvPicPr>
          <p:cNvPr id="7" name="Afbeelding 6">
            <a:extLst>
              <a:ext uri="{FF2B5EF4-FFF2-40B4-BE49-F238E27FC236}">
                <a16:creationId xmlns:a16="http://schemas.microsoft.com/office/drawing/2014/main" id="{70DAC844-346A-A092-07A1-E52E5A59AA7B}"/>
              </a:ext>
            </a:extLst>
          </p:cNvPr>
          <p:cNvPicPr>
            <a:picLocks noChangeAspect="1"/>
          </p:cNvPicPr>
          <p:nvPr/>
        </p:nvPicPr>
        <p:blipFill>
          <a:blip r:embed="rId2"/>
          <a:stretch>
            <a:fillRect/>
          </a:stretch>
        </p:blipFill>
        <p:spPr>
          <a:xfrm>
            <a:off x="323528" y="1262126"/>
            <a:ext cx="7266476" cy="4333748"/>
          </a:xfrm>
          <a:prstGeom prst="rect">
            <a:avLst/>
          </a:prstGeom>
        </p:spPr>
      </p:pic>
    </p:spTree>
    <p:extLst>
      <p:ext uri="{BB962C8B-B14F-4D97-AF65-F5344CB8AC3E}">
        <p14:creationId xmlns:p14="http://schemas.microsoft.com/office/powerpoint/2010/main" val="2903666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doet licht?</a:t>
            </a:r>
          </a:p>
        </p:txBody>
      </p:sp>
      <p:sp>
        <p:nvSpPr>
          <p:cNvPr id="3" name="Tijdelijke aanduiding voor inhoud 2"/>
          <p:cNvSpPr>
            <a:spLocks noGrp="1"/>
          </p:cNvSpPr>
          <p:nvPr>
            <p:ph idx="1"/>
          </p:nvPr>
        </p:nvSpPr>
        <p:spPr>
          <a:xfrm>
            <a:off x="338336" y="1268760"/>
            <a:ext cx="8229600" cy="4525963"/>
          </a:xfrm>
        </p:spPr>
        <p:txBody>
          <a:bodyPr>
            <a:normAutofit/>
          </a:bodyPr>
          <a:lstStyle/>
          <a:p>
            <a:r>
              <a:rPr lang="nl-NL" sz="2000" dirty="0"/>
              <a:t>Planten kijken vooral naar de hoeveelheid lichtdeeltjes die op hun bladeren vallen. Deze lichtdeeltjes, die ook wel fotonen worden genoemd, brengen het fotosynthese proces op gang.</a:t>
            </a:r>
          </a:p>
          <a:p>
            <a:endParaRPr lang="nl-NL" sz="2000" dirty="0"/>
          </a:p>
          <a:p>
            <a:r>
              <a:rPr lang="nl-NL" sz="2000" dirty="0"/>
              <a:t>Zonder lichtenergie is een plant niet in staat om chemische energie, in de vorm van glucose, aan te maken. Wanneer een plant een langere tijd minder energie kan aanmaken dan er verbruikt wordt, dan gaat de vitaliteit van de plant achteruit. Uiteindelijk kan een plant die te weinig licht krijgt zelfs dood gaan.</a:t>
            </a:r>
          </a:p>
        </p:txBody>
      </p:sp>
      <p:pic>
        <p:nvPicPr>
          <p:cNvPr id="1028" name="Picture 4" descr="Lichttherapie - Vereniging voor Mensen met Constitutioneel Eczeem">
            <a:extLst>
              <a:ext uri="{FF2B5EF4-FFF2-40B4-BE49-F238E27FC236}">
                <a16:creationId xmlns:a16="http://schemas.microsoft.com/office/drawing/2014/main" id="{1E3E3A9A-FD01-44B9-8133-F56DDD6A2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152" y="4147354"/>
            <a:ext cx="4536504" cy="243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37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B18542-9AC2-460B-A523-3D50BA550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C20E04-1EF9-4F97-A497-801CB4725766}">
  <ds:schemaRefs>
    <ds:schemaRef ds:uri="521c7c86-cc27-4cef-8605-4ebb03422227"/>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88fa185b-b6f4-4426-890a-edc6532e8d4f"/>
    <ds:schemaRef ds:uri="http://www.w3.org/XML/1998/namespace"/>
    <ds:schemaRef ds:uri="http://purl.org/dc/elements/1.1/"/>
  </ds:schemaRefs>
</ds:datastoreItem>
</file>

<file path=customXml/itemProps3.xml><?xml version="1.0" encoding="utf-8"?>
<ds:datastoreItem xmlns:ds="http://schemas.openxmlformats.org/officeDocument/2006/customXml" ds:itemID="{AEED02F2-B183-4D56-A8C8-8B5A0A1448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594</TotalTime>
  <Words>1496</Words>
  <Application>Microsoft Office PowerPoint</Application>
  <PresentationFormat>Diavoorstelling (4:3)</PresentationFormat>
  <Paragraphs>174</Paragraphs>
  <Slides>29</Slides>
  <Notes>2</Notes>
  <HiddenSlides>0</HiddenSlides>
  <MMClips>3</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29</vt:i4>
      </vt:variant>
    </vt:vector>
  </HeadingPairs>
  <TitlesOfParts>
    <vt:vector size="33" baseType="lpstr">
      <vt:lpstr>Arial</vt:lpstr>
      <vt:lpstr>Calibri</vt:lpstr>
      <vt:lpstr>Roboto</vt:lpstr>
      <vt:lpstr>Kantoorthema</vt:lpstr>
      <vt:lpstr>PowerPoint-presentatie</vt:lpstr>
      <vt:lpstr>PowerPoint-presentatie</vt:lpstr>
      <vt:lpstr>PowerPoint-presentatie</vt:lpstr>
      <vt:lpstr>PowerPoint-presentatie</vt:lpstr>
      <vt:lpstr>PAR meter</vt:lpstr>
      <vt:lpstr>Uitleg van de par-meter</vt:lpstr>
      <vt:lpstr>PowerPoint-presentatie</vt:lpstr>
      <vt:lpstr>PowerPoint-presentatie</vt:lpstr>
      <vt:lpstr>Wat doet licht?</vt:lpstr>
      <vt:lpstr>PowerPoint-presentatie</vt:lpstr>
      <vt:lpstr>PowerPoint-presentatie</vt:lpstr>
      <vt:lpstr>PowerPoint-presentatie</vt:lpstr>
      <vt:lpstr>PowerPoint-presentatie</vt:lpstr>
      <vt:lpstr>PowerPoint-presentatie</vt:lpstr>
      <vt:lpstr>PowerPoint-presentatie</vt:lpstr>
      <vt:lpstr>       Wat is licht?  </vt:lpstr>
      <vt:lpstr>Lichtenergie</vt:lpstr>
      <vt:lpstr>Licht spectrum</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Zelf meten</vt:lpstr>
      <vt:lpstr>Oefeningen</vt:lpstr>
      <vt:lpstr>Oefeningen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https://www.youtube.com/watch?v=gg4AdEavsj0</dc:title>
  <dc:creator>admin</dc:creator>
  <cp:lastModifiedBy>Gé Verbeek</cp:lastModifiedBy>
  <cp:revision>58</cp:revision>
  <dcterms:created xsi:type="dcterms:W3CDTF">2019-09-30T19:29:45Z</dcterms:created>
  <dcterms:modified xsi:type="dcterms:W3CDTF">2023-12-14T10:22:23Z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